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9"/>
    <p:sldMasterId id="2147484458" r:id="rId10"/>
    <p:sldMasterId id="2147484525" r:id="rId11"/>
    <p:sldMasterId id="2147484534" r:id="rId12"/>
    <p:sldMasterId id="2147484555" r:id="rId13"/>
    <p:sldMasterId id="2147484591" r:id="rId14"/>
    <p:sldMasterId id="2147484618" r:id="rId15"/>
    <p:sldMasterId id="2147484645" r:id="rId16"/>
    <p:sldMasterId id="2147484673" r:id="rId17"/>
    <p:sldMasterId id="2147484709" r:id="rId18"/>
    <p:sldMasterId id="2147484755" r:id="rId19"/>
    <p:sldMasterId id="2147484784" r:id="rId20"/>
  </p:sldMasterIdLst>
  <p:notesMasterIdLst>
    <p:notesMasterId r:id="rId50"/>
  </p:notesMasterIdLst>
  <p:handoutMasterIdLst>
    <p:handoutMasterId r:id="rId51"/>
  </p:handoutMasterIdLst>
  <p:sldIdLst>
    <p:sldId id="1691" r:id="rId21"/>
    <p:sldId id="1692" r:id="rId22"/>
    <p:sldId id="1693" r:id="rId23"/>
    <p:sldId id="1694" r:id="rId24"/>
    <p:sldId id="1690" r:id="rId25"/>
    <p:sldId id="1689" r:id="rId26"/>
    <p:sldId id="1674" r:id="rId27"/>
    <p:sldId id="1662" r:id="rId28"/>
    <p:sldId id="1672" r:id="rId29"/>
    <p:sldId id="1678" r:id="rId30"/>
    <p:sldId id="1564" r:id="rId31"/>
    <p:sldId id="1607" r:id="rId32"/>
    <p:sldId id="1673" r:id="rId33"/>
    <p:sldId id="1677" r:id="rId34"/>
    <p:sldId id="1688" r:id="rId35"/>
    <p:sldId id="1700" r:id="rId36"/>
    <p:sldId id="1695" r:id="rId37"/>
    <p:sldId id="1680" r:id="rId38"/>
    <p:sldId id="1665" r:id="rId39"/>
    <p:sldId id="1698" r:id="rId40"/>
    <p:sldId id="1696" r:id="rId41"/>
    <p:sldId id="1701" r:id="rId42"/>
    <p:sldId id="1699" r:id="rId43"/>
    <p:sldId id="1686" r:id="rId44"/>
    <p:sldId id="1683" r:id="rId45"/>
    <p:sldId id="1668" r:id="rId46"/>
    <p:sldId id="1669" r:id="rId47"/>
    <p:sldId id="1687" r:id="rId48"/>
    <p:sldId id="1667"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91"/>
            <p14:sldId id="1692"/>
            <p14:sldId id="1693"/>
            <p14:sldId id="1694"/>
            <p14:sldId id="1690"/>
            <p14:sldId id="1689"/>
            <p14:sldId id="1674"/>
            <p14:sldId id="1662"/>
            <p14:sldId id="1672"/>
            <p14:sldId id="1678"/>
            <p14:sldId id="1564"/>
            <p14:sldId id="1607"/>
            <p14:sldId id="1673"/>
            <p14:sldId id="1677"/>
            <p14:sldId id="1688"/>
            <p14:sldId id="1700"/>
            <p14:sldId id="1695"/>
            <p14:sldId id="1680"/>
            <p14:sldId id="1665"/>
            <p14:sldId id="1698"/>
            <p14:sldId id="1696"/>
            <p14:sldId id="1701"/>
            <p14:sldId id="1699"/>
            <p14:sldId id="1686"/>
            <p14:sldId id="1683"/>
            <p14:sldId id="1668"/>
            <p14:sldId id="1669"/>
            <p14:sldId id="1687"/>
            <p14:sldId id="166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1" autoAdjust="0"/>
    <p:restoredTop sz="95662" autoAdjust="0"/>
  </p:normalViewPr>
  <p:slideViewPr>
    <p:cSldViewPr snapToObjects="1">
      <p:cViewPr>
        <p:scale>
          <a:sx n="75" d="100"/>
          <a:sy n="75" d="100"/>
        </p:scale>
        <p:origin x="1018" y="288"/>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5.xml"/><Relationship Id="rId18" Type="http://schemas.openxmlformats.org/officeDocument/2006/relationships/slideMaster" Target="slideMasters/slideMaster10.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slideMaster" Target="slideMasters/slideMaster4.xml"/><Relationship Id="rId17" Type="http://schemas.openxmlformats.org/officeDocument/2006/relationships/slideMaster" Target="slideMasters/slideMaster9.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Master" Target="slideMasters/slideMaster8.xml"/><Relationship Id="rId20" Type="http://schemas.openxmlformats.org/officeDocument/2006/relationships/slideMaster" Target="slideMasters/slideMaster12.xml"/><Relationship Id="rId29" Type="http://schemas.openxmlformats.org/officeDocument/2006/relationships/slide" Target="slides/slide9.xml"/><Relationship Id="rId41" Type="http://schemas.openxmlformats.org/officeDocument/2006/relationships/slide" Target="slides/slide21.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3.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Master" Target="slideMasters/slideMaster7.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10" Type="http://schemas.openxmlformats.org/officeDocument/2006/relationships/slideMaster" Target="slideMasters/slideMaster2.xml"/><Relationship Id="rId19" Type="http://schemas.openxmlformats.org/officeDocument/2006/relationships/slideMaster" Target="slideMasters/slideMaster11.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Master" Target="slideMasters/slideMaster6.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1" Type="http://schemas.openxmlformats.org/officeDocument/2006/relationships/image" Target="../media/image56.png"/></Relationships>
</file>

<file path=ppt/diagrams/_rels/data10.xml.rels><?xml version="1.0" encoding="UTF-8" standalone="yes"?>
<Relationships xmlns="http://schemas.openxmlformats.org/package/2006/relationships"><Relationship Id="rId1" Type="http://schemas.openxmlformats.org/officeDocument/2006/relationships/image" Target="../media/image56.png"/></Relationships>
</file>

<file path=ppt/diagrams/_rels/data2.xml.rels><?xml version="1.0" encoding="UTF-8" standalone="yes"?>
<Relationships xmlns="http://schemas.openxmlformats.org/package/2006/relationships"><Relationship Id="rId1" Type="http://schemas.openxmlformats.org/officeDocument/2006/relationships/image" Target="../media/image58.png"/></Relationships>
</file>

<file path=ppt/diagrams/_rels/data3.xml.rels><?xml version="1.0" encoding="UTF-8" standalone="yes"?>
<Relationships xmlns="http://schemas.openxmlformats.org/package/2006/relationships"><Relationship Id="rId1" Type="http://schemas.openxmlformats.org/officeDocument/2006/relationships/image" Target="../media/image56.png"/></Relationships>
</file>

<file path=ppt/diagrams/_rels/data4.xml.rels><?xml version="1.0" encoding="UTF-8" standalone="yes"?>
<Relationships xmlns="http://schemas.openxmlformats.org/package/2006/relationships"><Relationship Id="rId1" Type="http://schemas.openxmlformats.org/officeDocument/2006/relationships/image" Target="../media/image58.png"/></Relationships>
</file>

<file path=ppt/diagrams/_rels/data5.xml.rels><?xml version="1.0" encoding="UTF-8" standalone="yes"?>
<Relationships xmlns="http://schemas.openxmlformats.org/package/2006/relationships"><Relationship Id="rId1" Type="http://schemas.openxmlformats.org/officeDocument/2006/relationships/image" Target="../media/image72.png"/></Relationships>
</file>

<file path=ppt/diagrams/_rels/data6.xml.rels><?xml version="1.0" encoding="UTF-8" standalone="yes"?>
<Relationships xmlns="http://schemas.openxmlformats.org/package/2006/relationships"><Relationship Id="rId1" Type="http://schemas.openxmlformats.org/officeDocument/2006/relationships/image" Target="../media/image73.png"/></Relationships>
</file>

<file path=ppt/diagrams/_rels/data7.xml.rels><?xml version="1.0" encoding="UTF-8" standalone="yes"?>
<Relationships xmlns="http://schemas.openxmlformats.org/package/2006/relationships"><Relationship Id="rId1" Type="http://schemas.openxmlformats.org/officeDocument/2006/relationships/image" Target="../media/image74.png"/></Relationships>
</file>

<file path=ppt/diagrams/_rels/data8.xml.rels><?xml version="1.0" encoding="UTF-8" standalone="yes"?>
<Relationships xmlns="http://schemas.openxmlformats.org/package/2006/relationships"><Relationship Id="rId1" Type="http://schemas.openxmlformats.org/officeDocument/2006/relationships/image" Target="../media/image78.png"/></Relationships>
</file>

<file path=ppt/diagrams/_rels/data9.xml.rels><?xml version="1.0" encoding="UTF-8" standalone="yes"?>
<Relationships xmlns="http://schemas.openxmlformats.org/package/2006/relationships"><Relationship Id="rId1"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7.xml.rels><?xml version="1.0" encoding="UTF-8" standalone="yes"?>
<Relationships xmlns="http://schemas.openxmlformats.org/package/2006/relationships"><Relationship Id="rId1" Type="http://schemas.openxmlformats.org/officeDocument/2006/relationships/image" Target="../media/image74.png"/></Relationships>
</file>

<file path=ppt/diagrams/_rels/drawing8.xml.rels><?xml version="1.0" encoding="UTF-8" standalone="yes"?>
<Relationships xmlns="http://schemas.openxmlformats.org/package/2006/relationships"><Relationship Id="rId1" Type="http://schemas.openxmlformats.org/officeDocument/2006/relationships/image" Target="../media/image78.png"/></Relationships>
</file>

<file path=ppt/diagrams/_rels/drawing9.xml.rels><?xml version="1.0" encoding="UTF-8" standalone="yes"?>
<Relationships xmlns="http://schemas.openxmlformats.org/package/2006/relationships"><Relationship Id="rId1"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040B28EA-8794-F64B-B522-010C58C3E0E5}"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83E35631-1F53-4641-B724-D5152FF7CBF5}" type="presOf" srcId="{6047CC94-F81B-4DAA-BAD4-3A07003B6418}" destId="{306AFE9D-CCA1-4A93-9691-FC978F9CE9A1}"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FEBCC62-E43B-4963-BC87-1661DBF1F17F}" type="presOf" srcId="{46AB99D6-83BC-4C8D-8A5C-033EDB4E386F}" destId="{79D7CEDB-8104-4451-ACE4-9C54728C8F31}" srcOrd="0" destOrd="0" presId="urn:microsoft.com/office/officeart/2008/layout/CircularPictureCallout"/>
    <dgm:cxn modelId="{5954CF5C-B8B3-4D2D-8996-BDE7119712D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F6A3DDC-259B-4FBF-9E44-90399006B274}" type="presOf" srcId="{0EBD0570-87DE-48D4-9B05-D47A4E390D1E}" destId="{D4EFBD8C-1BD9-44D3-91C2-8814CE1EF1E9}" srcOrd="0" destOrd="0" presId="urn:microsoft.com/office/officeart/2008/layout/CircularPictureCallout"/>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183" y="1064602"/>
        <a:ext cx="445349" cy="229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729" y="-13183"/>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456" y="365829"/>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65829"/>
        <a:ext cx="352430" cy="1817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4" y="190961"/>
          <a:ext cx="719420" cy="7194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638" y="562052"/>
          <a:ext cx="234953" cy="1211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638" y="562052"/>
        <a:ext cx="234953" cy="121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84185"/>
        <a:ext cx="352430" cy="1817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183" y="1064602"/>
        <a:ext cx="445349" cy="2296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84185"/>
        <a:ext cx="352430" cy="18172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7/8/2016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7/8/2016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CloudRoadShow</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B8AAB-EBB8-4EFF-B8E2-40E54B216AB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7/8/2016 12:12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92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Documentation - https://graph.microsoft.com</a:t>
            </a:r>
          </a:p>
          <a:p>
            <a:r>
              <a:rPr lang="en-US" sz="900" cap="none" dirty="0"/>
              <a:t>App registration</a:t>
            </a:r>
          </a:p>
          <a:p>
            <a:endParaRPr lang="en-US" sz="900" cap="none"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Show</a:t>
            </a:r>
            <a:r>
              <a:rPr lang="en-US" baseline="0" dirty="0"/>
              <a:t> app registration from </a:t>
            </a:r>
            <a:r>
              <a:rPr lang="en-US" sz="900" kern="1200" dirty="0">
                <a:solidFill>
                  <a:schemeClr val="tx1"/>
                </a:solidFill>
                <a:latin typeface="Segoe UI Light" pitchFamily="34" charset="0"/>
                <a:ea typeface="+mn-ea"/>
                <a:cs typeface="+mn-cs"/>
              </a:rPr>
              <a:t>http://dev.office.com/getting-started/office365apis and through azure management portal</a:t>
            </a:r>
            <a:endParaRPr lang="en-US" dirty="0"/>
          </a:p>
          <a:p>
            <a:endParaRPr lang="en-US" sz="900" cap="none" dirty="0"/>
          </a:p>
          <a:p>
            <a:endParaRPr lang="en-US" sz="900" cap="none" dirty="0"/>
          </a:p>
        </p:txBody>
      </p:sp>
      <p:sp>
        <p:nvSpPr>
          <p:cNvPr id="6" name="Date Placeholder 5"/>
          <p:cNvSpPr>
            <a:spLocks noGrp="1"/>
          </p:cNvSpPr>
          <p:nvPr>
            <p:ph type="dt" idx="12"/>
          </p:nvPr>
        </p:nvSpPr>
        <p:spPr/>
        <p:txBody>
          <a:bodyPr/>
          <a:lstStyle/>
          <a:p>
            <a:fld id="{238A6B97-4D2A-4552-9E81-80BDCABB2DFB}" type="datetime8">
              <a:rPr lang="en-US" smtClean="0">
                <a:solidFill>
                  <a:prstClr val="black"/>
                </a:solidFill>
              </a:rPr>
              <a:t>7/8/2016 12:12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076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SDKs</a:t>
            </a:r>
          </a:p>
          <a:p>
            <a:r>
              <a:rPr lang="en-US" sz="900" cap="none" dirty="0"/>
              <a:t>Code samples - </a:t>
            </a:r>
            <a:r>
              <a:rPr lang="en-US" sz="900" cap="none" dirty="0" err="1"/>
              <a:t>Github</a:t>
            </a:r>
            <a:endParaRPr lang="en-US" sz="900" cap="none" dirty="0"/>
          </a:p>
          <a:p>
            <a:endParaRPr lang="en-US" sz="900" cap="none" dirty="0"/>
          </a:p>
        </p:txBody>
      </p:sp>
      <p:sp>
        <p:nvSpPr>
          <p:cNvPr id="6" name="Date Placeholder 5"/>
          <p:cNvSpPr>
            <a:spLocks noGrp="1"/>
          </p:cNvSpPr>
          <p:nvPr>
            <p:ph type="dt" idx="12"/>
          </p:nvPr>
        </p:nvSpPr>
        <p:spPr/>
        <p:txBody>
          <a:bodyPr/>
          <a:lstStyle/>
          <a:p>
            <a:fld id="{E638B0E3-6832-47E6-AF84-53B8BD39059B}" type="datetime8">
              <a:rPr lang="en-US" smtClean="0">
                <a:solidFill>
                  <a:prstClr val="black"/>
                </a:solidFill>
              </a:rPr>
              <a:t>7/8/2016 12:12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0390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128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7/8/2016 12:12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0900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EC638C-CD72-4471-BAF6-AFC9E9C9D3D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7/8/2016 12:12 AM</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466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119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7</a:t>
            </a:fld>
            <a:endParaRPr lang="en-GB">
              <a:solidFill>
                <a:prstClr val="black"/>
              </a:solidFill>
              <a:latin typeface="Calibri" panose="020F0502020204030204"/>
            </a:endParaRPr>
          </a:p>
        </p:txBody>
      </p:sp>
    </p:spTree>
    <p:extLst>
      <p:ext uri="{BB962C8B-B14F-4D97-AF65-F5344CB8AC3E}">
        <p14:creationId xmlns:p14="http://schemas.microsoft.com/office/powerpoint/2010/main" val="386185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8B676-5DDC-4994-BBC3-FC4B9D9F03A6}" type="slidenum">
              <a:rPr lang="en-US" smtClean="0"/>
              <a:t>10</a:t>
            </a:fld>
            <a:endParaRPr lang="en-US"/>
          </a:p>
        </p:txBody>
      </p:sp>
    </p:spTree>
    <p:extLst>
      <p:ext uri="{BB962C8B-B14F-4D97-AF65-F5344CB8AC3E}">
        <p14:creationId xmlns:p14="http://schemas.microsoft.com/office/powerpoint/2010/main" val="99028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82213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185988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cap="none" dirty="0"/>
          </a:p>
          <a:p>
            <a:r>
              <a:rPr lang="en-US" dirty="0"/>
              <a:t>https://graph.microsoft.com/beta/me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https://graph.microsoft.com/beta/me/manager</a:t>
            </a:r>
          </a:p>
          <a:p>
            <a:r>
              <a:rPr lang="en-US" dirty="0"/>
              <a:t>https://graph.microsoft.com/beta/me/messages</a:t>
            </a:r>
          </a:p>
          <a:p>
            <a:r>
              <a:rPr lang="en-US" dirty="0"/>
              <a:t>https://graph.microsoft.com/beta/me/events</a:t>
            </a:r>
          </a:p>
          <a:p>
            <a:r>
              <a:rPr lang="en-US" dirty="0"/>
              <a:t>https://graph.microsoft.com/beta/me/files</a:t>
            </a:r>
          </a:p>
          <a:p>
            <a:r>
              <a:rPr lang="en-US" dirty="0"/>
              <a:t>https://graph.microsoft.com/beta/me/files/{id}/createdbyuser/manager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https://graph.microsoft.com/beta/me/joinedgroups/{id}/conversations</a:t>
            </a:r>
          </a:p>
          <a:p>
            <a:endParaRPr lang="en-US" sz="900" cap="none"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38B0E3-6832-47E6-AF84-53B8BD39059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7/8/2016 12:12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412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006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0.emf"/><Relationship Id="rId10" Type="http://schemas.openxmlformats.org/officeDocument/2006/relationships/image" Target="../media/image52.png"/><Relationship Id="rId4" Type="http://schemas.openxmlformats.org/officeDocument/2006/relationships/image" Target="../media/image49.emf"/><Relationship Id="rId9" Type="http://schemas.openxmlformats.org/officeDocument/2006/relationships/image" Target="../media/image51.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2"/>
            <a:ext cx="5943600" cy="2092080"/>
          </a:xfrm>
        </p:spPr>
        <p:txBody>
          <a:bodyPr/>
          <a:lstStyle>
            <a:lvl1pPr marL="0" indent="0">
              <a:buNone/>
              <a:defRPr/>
            </a:lvl1pPr>
            <a:lvl2pPr marL="28538" indent="0">
              <a:buNone/>
              <a:defRPr sz="1998"/>
            </a:lvl2pPr>
            <a:lvl3pPr marL="223547" indent="0">
              <a:buNone/>
              <a:defRPr sz="1998"/>
            </a:lvl3pPr>
            <a:lvl4pPr marL="475631" indent="0">
              <a:buNone/>
              <a:defRPr sz="1798"/>
            </a:lvl4pPr>
            <a:lvl5pPr marL="738816" indent="0">
              <a:buNone/>
              <a:defRPr sz="17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81228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943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3958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36219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81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51162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265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slideLayout" Target="../slideLayouts/slideLayout220.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42" Type="http://schemas.openxmlformats.org/officeDocument/2006/relationships/slideLayout" Target="../slideLayouts/slideLayout223.xml"/><Relationship Id="rId47" Type="http://schemas.openxmlformats.org/officeDocument/2006/relationships/image" Target="../media/image21.png"/><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slideLayout" Target="../slideLayouts/slideLayout219.xml"/><Relationship Id="rId46" Type="http://schemas.openxmlformats.org/officeDocument/2006/relationships/theme" Target="../theme/theme10.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41" Type="http://schemas.openxmlformats.org/officeDocument/2006/relationships/slideLayout" Target="../slideLayouts/slideLayout222.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40" Type="http://schemas.openxmlformats.org/officeDocument/2006/relationships/slideLayout" Target="../slideLayouts/slideLayout221.xml"/><Relationship Id="rId45" Type="http://schemas.openxmlformats.org/officeDocument/2006/relationships/slideLayout" Target="../slideLayouts/slideLayout226.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4" Type="http://schemas.openxmlformats.org/officeDocument/2006/relationships/slideLayout" Target="../slideLayouts/slideLayout225.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43" Type="http://schemas.openxmlformats.org/officeDocument/2006/relationships/slideLayout" Target="../slideLayouts/slideLayout22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theme" Target="../theme/theme11.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3" Type="http://schemas.openxmlformats.org/officeDocument/2006/relationships/slideLayout" Target="../slideLayouts/slideLayout257.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47" Type="http://schemas.openxmlformats.org/officeDocument/2006/relationships/slideLayout" Target="../slideLayouts/slideLayout301.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 Id="rId46" Type="http://schemas.openxmlformats.org/officeDocument/2006/relationships/slideLayout" Target="../slideLayouts/slideLayout300.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41" Type="http://schemas.openxmlformats.org/officeDocument/2006/relationships/slideLayout" Target="../slideLayouts/slideLayout295.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45" Type="http://schemas.openxmlformats.org/officeDocument/2006/relationships/slideLayout" Target="../slideLayouts/slideLayout299.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49" Type="http://schemas.openxmlformats.org/officeDocument/2006/relationships/image" Target="../media/image21.png"/><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slideLayout" Target="../slideLayouts/slideLayout298.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slideLayout" Target="../slideLayouts/slideLayout297.xml"/><Relationship Id="rId48" Type="http://schemas.openxmlformats.org/officeDocument/2006/relationships/theme" Target="../theme/theme12.xml"/><Relationship Id="rId8" Type="http://schemas.openxmlformats.org/officeDocument/2006/relationships/slideLayout" Target="../slideLayouts/slideLayout26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32.xml"/><Relationship Id="rId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image" Target="../media/image8.png"/><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image" Target="../media/image7.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theme" Target="../theme/theme6.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image" Target="../media/image21.png"/><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theme" Target="../theme/theme8.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image" Target="../media/image21.png"/><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theme" Target="../theme/theme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670" r:id="rId25"/>
    <p:sldLayoutId id="2147484672" r:id="rId26"/>
    <p:sldLayoutId id="2147484832" r:id="rId27"/>
    <p:sldLayoutId id="2147484833" r:id="rId28"/>
    <p:sldLayoutId id="2147484834" r:id="rId29"/>
    <p:sldLayoutId id="2147484835" r:id="rId30"/>
    <p:sldLayoutId id="2147484836" r:id="rId31"/>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6.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customXml" Target="../../customXml/item3.xml"/><Relationship Id="rId7" Type="http://schemas.openxmlformats.org/officeDocument/2006/relationships/notesSlide" Target="../notesSlides/notesSlide5.xml"/><Relationship Id="rId12" Type="http://schemas.openxmlformats.org/officeDocument/2006/relationships/image" Target="../media/image67.png"/><Relationship Id="rId2" Type="http://schemas.openxmlformats.org/officeDocument/2006/relationships/customXml" Target="../../customXml/item2.xml"/><Relationship Id="rId1" Type="http://schemas.openxmlformats.org/officeDocument/2006/relationships/customXml" Target="../../customXml/item8.xml"/><Relationship Id="rId6" Type="http://schemas.openxmlformats.org/officeDocument/2006/relationships/slideLayout" Target="../slideLayouts/slideLayout25.xml"/><Relationship Id="rId11" Type="http://schemas.openxmlformats.org/officeDocument/2006/relationships/image" Target="../media/image66.png"/><Relationship Id="rId5" Type="http://schemas.openxmlformats.org/officeDocument/2006/relationships/customXml" Target="../../customXml/item1.xml"/><Relationship Id="rId10" Type="http://schemas.openxmlformats.org/officeDocument/2006/relationships/image" Target="../media/image65.png"/><Relationship Id="rId4" Type="http://schemas.openxmlformats.org/officeDocument/2006/relationships/customXml" Target="../../customXml/item4.xml"/><Relationship Id="rId9" Type="http://schemas.openxmlformats.org/officeDocument/2006/relationships/image" Target="../media/image64.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Data" Target="../diagrams/data4.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3.xml"/><Relationship Id="rId12" Type="http://schemas.openxmlformats.org/officeDocument/2006/relationships/image" Target="../media/image57.png"/><Relationship Id="rId17" Type="http://schemas.microsoft.com/office/2007/relationships/diagramDrawing" Target="../diagrams/drawing4.xml"/><Relationship Id="rId2" Type="http://schemas.openxmlformats.org/officeDocument/2006/relationships/tags" Target="../tags/tag4.xml"/><Relationship Id="rId16" Type="http://schemas.openxmlformats.org/officeDocument/2006/relationships/diagramColors" Target="../diagrams/colors4.xml"/><Relationship Id="rId20" Type="http://schemas.openxmlformats.org/officeDocument/2006/relationships/image" Target="../media/image61.png"/><Relationship Id="rId1" Type="http://schemas.openxmlformats.org/officeDocument/2006/relationships/tags" Target="../tags/tag3.xml"/><Relationship Id="rId6" Type="http://schemas.openxmlformats.org/officeDocument/2006/relationships/image" Target="../media/image55.png"/><Relationship Id="rId11" Type="http://schemas.microsoft.com/office/2007/relationships/diagramDrawing" Target="../diagrams/drawing3.xml"/><Relationship Id="rId5" Type="http://schemas.openxmlformats.org/officeDocument/2006/relationships/image" Target="../media/image54.png"/><Relationship Id="rId15" Type="http://schemas.openxmlformats.org/officeDocument/2006/relationships/diagramQuickStyle" Target="../diagrams/quickStyle4.xml"/><Relationship Id="rId10" Type="http://schemas.openxmlformats.org/officeDocument/2006/relationships/diagramColors" Target="../diagrams/colors3.xml"/><Relationship Id="rId19" Type="http://schemas.openxmlformats.org/officeDocument/2006/relationships/image" Target="../media/image60.png"/><Relationship Id="rId4" Type="http://schemas.openxmlformats.org/officeDocument/2006/relationships/notesSlide" Target="../notesSlides/notesSlide7.xml"/><Relationship Id="rId9" Type="http://schemas.openxmlformats.org/officeDocument/2006/relationships/diagramQuickStyle" Target="../diagrams/quickStyle3.xml"/><Relationship Id="rId1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image" Target="../media/image61.png"/><Relationship Id="rId26" Type="http://schemas.openxmlformats.org/officeDocument/2006/relationships/diagramLayout" Target="../diagrams/layout8.xml"/><Relationship Id="rId39" Type="http://schemas.microsoft.com/office/2007/relationships/diagramDrawing" Target="../diagrams/drawing10.xml"/><Relationship Id="rId3" Type="http://schemas.openxmlformats.org/officeDocument/2006/relationships/diagramData" Target="../diagrams/data5.xml"/><Relationship Id="rId21" Type="http://schemas.openxmlformats.org/officeDocument/2006/relationships/image" Target="../media/image75.png"/><Relationship Id="rId34" Type="http://schemas.microsoft.com/office/2007/relationships/diagramDrawing" Target="../diagrams/drawing9.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Data" Target="../diagrams/data8.xml"/><Relationship Id="rId33" Type="http://schemas.openxmlformats.org/officeDocument/2006/relationships/diagramColors" Target="../diagrams/colors9.xml"/><Relationship Id="rId38" Type="http://schemas.openxmlformats.org/officeDocument/2006/relationships/diagramColors" Target="../diagrams/colors10.xml"/><Relationship Id="rId2" Type="http://schemas.openxmlformats.org/officeDocument/2006/relationships/notesSlide" Target="../notesSlides/notesSlide9.xml"/><Relationship Id="rId16" Type="http://schemas.openxmlformats.org/officeDocument/2006/relationships/diagramColors" Target="../diagrams/colors7.xml"/><Relationship Id="rId20" Type="http://schemas.openxmlformats.org/officeDocument/2006/relationships/image" Target="../media/image57.png"/><Relationship Id="rId29" Type="http://schemas.microsoft.com/office/2007/relationships/diagramDrawing" Target="../diagrams/drawing8.xml"/><Relationship Id="rId1" Type="http://schemas.openxmlformats.org/officeDocument/2006/relationships/slideLayout" Target="../slideLayouts/slideLayout26.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image" Target="../media/image77.jpg"/><Relationship Id="rId32" Type="http://schemas.openxmlformats.org/officeDocument/2006/relationships/diagramQuickStyle" Target="../diagrams/quickStyle9.xml"/><Relationship Id="rId37" Type="http://schemas.openxmlformats.org/officeDocument/2006/relationships/diagramQuickStyle" Target="../diagrams/quickStyle10.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image" Target="../media/image59.png"/><Relationship Id="rId28" Type="http://schemas.openxmlformats.org/officeDocument/2006/relationships/diagramColors" Target="../diagrams/colors8.xml"/><Relationship Id="rId36" Type="http://schemas.openxmlformats.org/officeDocument/2006/relationships/diagramLayout" Target="../diagrams/layout10.xml"/><Relationship Id="rId10" Type="http://schemas.openxmlformats.org/officeDocument/2006/relationships/diagramQuickStyle" Target="../diagrams/quickStyle6.xml"/><Relationship Id="rId19" Type="http://schemas.openxmlformats.org/officeDocument/2006/relationships/image" Target="../media/image60.png"/><Relationship Id="rId31" Type="http://schemas.openxmlformats.org/officeDocument/2006/relationships/diagramLayout" Target="../diagrams/layout9.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openxmlformats.org/officeDocument/2006/relationships/image" Target="../media/image76.png"/><Relationship Id="rId27" Type="http://schemas.openxmlformats.org/officeDocument/2006/relationships/diagramQuickStyle" Target="../diagrams/quickStyle8.xml"/><Relationship Id="rId30" Type="http://schemas.openxmlformats.org/officeDocument/2006/relationships/diagramData" Target="../diagrams/data9.xml"/><Relationship Id="rId35" Type="http://schemas.openxmlformats.org/officeDocument/2006/relationships/diagramData" Target="../diagrams/data10.xml"/></Relationships>
</file>

<file path=ppt/slides/_rels/slide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6.xml"/></Relationships>
</file>

<file path=ppt/slides/_rels/slide25.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59.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3.xml"/><Relationship Id="rId1" Type="http://schemas.openxmlformats.org/officeDocument/2006/relationships/slideLayout" Target="../slideLayouts/slideLayout141.xml"/><Relationship Id="rId5" Type="http://schemas.openxmlformats.org/officeDocument/2006/relationships/image" Target="../media/image82.emf"/><Relationship Id="rId4" Type="http://schemas.openxmlformats.org/officeDocument/2006/relationships/image" Target="../media/image81.emf"/></Relationships>
</file>

<file path=ppt/slides/_rels/slide27.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4.xml"/><Relationship Id="rId1" Type="http://schemas.openxmlformats.org/officeDocument/2006/relationships/slideLayout" Target="../slideLayouts/slideLayout141.xml"/><Relationship Id="rId6" Type="http://schemas.openxmlformats.org/officeDocument/2006/relationships/image" Target="../media/image50.emf"/><Relationship Id="rId11" Type="http://schemas.openxmlformats.org/officeDocument/2006/relationships/image" Target="../media/image83.png"/><Relationship Id="rId5" Type="http://schemas.openxmlformats.org/officeDocument/2006/relationships/image" Target="../media/image49.emf"/><Relationship Id="rId10" Type="http://schemas.openxmlformats.org/officeDocument/2006/relationships/image" Target="../media/image5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aka.ms/cloud.saopaulo" TargetMode="External"/><Relationship Id="rId2" Type="http://schemas.openxmlformats.org/officeDocument/2006/relationships/notesSlide" Target="../notesSlides/notesSlide15.xml"/><Relationship Id="rId1" Type="http://schemas.openxmlformats.org/officeDocument/2006/relationships/slideLayout" Target="../slideLayouts/slideLayout19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2.xml"/></Relationships>
</file>

<file path=ppt/slides/_rels/slide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xml"/><Relationship Id="rId1" Type="http://schemas.openxmlformats.org/officeDocument/2006/relationships/slideLayout" Target="../slideLayouts/slideLayout245.xml"/><Relationship Id="rId4" Type="http://schemas.openxmlformats.org/officeDocument/2006/relationships/image" Target="../media/image48.emf"/></Relationships>
</file>

<file path=ppt/slides/_rels/slide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9.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1.xml"/><Relationship Id="rId12" Type="http://schemas.openxmlformats.org/officeDocument/2006/relationships/image" Target="../media/image57.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61.png"/><Relationship Id="rId1" Type="http://schemas.openxmlformats.org/officeDocument/2006/relationships/tags" Target="../tags/tag1.xml"/><Relationship Id="rId6" Type="http://schemas.openxmlformats.org/officeDocument/2006/relationships/image" Target="../media/image55.png"/><Relationship Id="rId11" Type="http://schemas.microsoft.com/office/2007/relationships/diagramDrawing" Target="../diagrams/drawing1.xml"/><Relationship Id="rId5" Type="http://schemas.openxmlformats.org/officeDocument/2006/relationships/image" Target="../media/image54.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60.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300" name="Group 299"/>
          <p:cNvGrpSpPr/>
          <p:nvPr/>
        </p:nvGrpSpPr>
        <p:grpSpPr>
          <a:xfrm>
            <a:off x="5654904" y="1253442"/>
            <a:ext cx="5022415" cy="4211531"/>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sp>
        <p:nvSpPr>
          <p:cNvPr id="171" name="Freeform 5" hidden="1"/>
          <p:cNvSpPr>
            <a:spLocks noEditPoints="1"/>
          </p:cNvSpPr>
          <p:nvPr/>
        </p:nvSpPr>
        <p:spPr bwMode="auto">
          <a:xfrm>
            <a:off x="6096049" y="2300770"/>
            <a:ext cx="4893881" cy="4414649"/>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nvGrpSpPr>
          <p:cNvPr id="301" name="Group 300"/>
          <p:cNvGrpSpPr/>
          <p:nvPr/>
        </p:nvGrpSpPr>
        <p:grpSpPr>
          <a:xfrm>
            <a:off x="5742343" y="2172236"/>
            <a:ext cx="4914329" cy="4395606"/>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5" name="Text Placeholder 4"/>
          <p:cNvSpPr>
            <a:spLocks noGrp="1"/>
          </p:cNvSpPr>
          <p:nvPr>
            <p:ph type="body" sz="quarter" idx="12"/>
          </p:nvPr>
        </p:nvSpPr>
        <p:spPr/>
        <p:txBody>
          <a:bodyPr/>
          <a:lstStyle/>
          <a:p>
            <a:r>
              <a:rPr lang="en-US" dirty="0"/>
              <a:t>Chandima </a:t>
            </a:r>
            <a:r>
              <a:rPr lang="en-US" dirty="0" err="1"/>
              <a:t>Ranaweeera</a:t>
            </a:r>
            <a:r>
              <a:rPr lang="en-US" dirty="0"/>
              <a:t>.</a:t>
            </a:r>
          </a:p>
        </p:txBody>
      </p:sp>
      <p:sp>
        <p:nvSpPr>
          <p:cNvPr id="4" name="Title 3"/>
          <p:cNvSpPr>
            <a:spLocks noGrp="1"/>
          </p:cNvSpPr>
          <p:nvPr>
            <p:ph type="title"/>
          </p:nvPr>
        </p:nvSpPr>
        <p:spPr/>
        <p:txBody>
          <a:bodyPr/>
          <a:lstStyle/>
          <a:p>
            <a:r>
              <a:rPr lang="en-US" dirty="0"/>
              <a:t>Getting Started</a:t>
            </a:r>
            <a:br>
              <a:rPr lang="en-US" dirty="0"/>
            </a:br>
            <a:r>
              <a:rPr lang="en-US" dirty="0"/>
              <a:t>With Typescript	</a:t>
            </a:r>
          </a:p>
        </p:txBody>
      </p:sp>
    </p:spTree>
    <p:extLst>
      <p:ext uri="{BB962C8B-B14F-4D97-AF65-F5344CB8AC3E}">
        <p14:creationId xmlns:p14="http://schemas.microsoft.com/office/powerpoint/2010/main" val="90034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85381" y="1097979"/>
            <a:ext cx="5433065" cy="3407793"/>
            <a:chOff x="183806" y="217205"/>
            <a:chExt cx="5327018" cy="3341277"/>
          </a:xfrm>
        </p:grpSpPr>
        <p:pic>
          <p:nvPicPr>
            <p:cNvPr id="9" name="Picture 8"/>
            <p:cNvPicPr>
              <a:picLocks noChangeAspect="1"/>
            </p:cNvPicPr>
            <p:nvPr/>
          </p:nvPicPr>
          <p:blipFill>
            <a:blip r:embed="rId8"/>
            <a:stretch>
              <a:fillRect/>
            </a:stretch>
          </p:blipFill>
          <p:spPr>
            <a:xfrm>
              <a:off x="183806" y="217205"/>
              <a:ext cx="5327018" cy="3341277"/>
            </a:xfrm>
            <a:prstGeom prst="rect">
              <a:avLst/>
            </a:prstGeom>
          </p:spPr>
        </p:pic>
        <p:sp>
          <p:nvSpPr>
            <p:cNvPr id="5" name="MouseClick"/>
            <p:cNvSpPr/>
            <p:nvPr>
              <p:custDataLst>
                <p:custData r:id="rId5"/>
              </p:custDataLst>
            </p:nvPr>
          </p:nvSpPr>
          <p:spPr>
            <a:xfrm rot="20359169">
              <a:off x="3029972" y="2828660"/>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2" name="Group 11"/>
          <p:cNvGrpSpPr/>
          <p:nvPr/>
        </p:nvGrpSpPr>
        <p:grpSpPr>
          <a:xfrm>
            <a:off x="7353724" y="1134701"/>
            <a:ext cx="4350650" cy="4326344"/>
            <a:chOff x="4052389" y="643298"/>
            <a:chExt cx="4265730" cy="4241899"/>
          </a:xfrm>
        </p:grpSpPr>
        <p:pic>
          <p:nvPicPr>
            <p:cNvPr id="10" name="Picture 9"/>
            <p:cNvPicPr>
              <a:picLocks noChangeAspect="1"/>
            </p:cNvPicPr>
            <p:nvPr/>
          </p:nvPicPr>
          <p:blipFill>
            <a:blip r:embed="rId9"/>
            <a:stretch>
              <a:fillRect/>
            </a:stretch>
          </p:blipFill>
          <p:spPr>
            <a:xfrm>
              <a:off x="4052389" y="643298"/>
              <a:ext cx="4265730" cy="4241899"/>
            </a:xfrm>
            <a:prstGeom prst="rect">
              <a:avLst/>
            </a:prstGeom>
          </p:spPr>
        </p:pic>
        <p:sp>
          <p:nvSpPr>
            <p:cNvPr id="7" name="MouseClick"/>
            <p:cNvSpPr/>
            <p:nvPr>
              <p:custDataLst>
                <p:custData r:id="rId4"/>
              </p:custDataLst>
            </p:nvPr>
          </p:nvSpPr>
          <p:spPr>
            <a:xfrm rot="20359169">
              <a:off x="7018915" y="201154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4" name="Group 13"/>
          <p:cNvGrpSpPr/>
          <p:nvPr/>
        </p:nvGrpSpPr>
        <p:grpSpPr>
          <a:xfrm>
            <a:off x="5897910" y="3525693"/>
            <a:ext cx="5321533" cy="3530578"/>
            <a:chOff x="5766223" y="3272701"/>
            <a:chExt cx="5217663" cy="3461665"/>
          </a:xfrm>
        </p:grpSpPr>
        <p:pic>
          <p:nvPicPr>
            <p:cNvPr id="8" name="Picture 7"/>
            <p:cNvPicPr>
              <a:picLocks noChangeAspect="1"/>
            </p:cNvPicPr>
            <p:nvPr/>
          </p:nvPicPr>
          <p:blipFill>
            <a:blip r:embed="rId10"/>
            <a:stretch>
              <a:fillRect/>
            </a:stretch>
          </p:blipFill>
          <p:spPr>
            <a:xfrm>
              <a:off x="5766223" y="3272701"/>
              <a:ext cx="5217663" cy="3461665"/>
            </a:xfrm>
            <a:prstGeom prst="rect">
              <a:avLst/>
            </a:prstGeom>
          </p:spPr>
        </p:pic>
        <p:sp>
          <p:nvSpPr>
            <p:cNvPr id="11" name="MouseClick"/>
            <p:cNvSpPr/>
            <p:nvPr>
              <p:custDataLst>
                <p:custData r:id="rId3"/>
              </p:custDataLst>
            </p:nvPr>
          </p:nvSpPr>
          <p:spPr>
            <a:xfrm rot="20359169">
              <a:off x="10678308" y="5241296"/>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3" name="Group 22"/>
          <p:cNvGrpSpPr/>
          <p:nvPr/>
        </p:nvGrpSpPr>
        <p:grpSpPr>
          <a:xfrm>
            <a:off x="1145345" y="2714103"/>
            <a:ext cx="4223318" cy="3903790"/>
            <a:chOff x="1805349" y="1984662"/>
            <a:chExt cx="4140884" cy="3827593"/>
          </a:xfrm>
        </p:grpSpPr>
        <p:pic>
          <p:nvPicPr>
            <p:cNvPr id="22" name="Picture 21"/>
            <p:cNvPicPr>
              <a:picLocks noChangeAspect="1"/>
            </p:cNvPicPr>
            <p:nvPr/>
          </p:nvPicPr>
          <p:blipFill>
            <a:blip r:embed="rId11"/>
            <a:stretch>
              <a:fillRect/>
            </a:stretch>
          </p:blipFill>
          <p:spPr>
            <a:xfrm>
              <a:off x="1805349" y="1984662"/>
              <a:ext cx="4140884" cy="3827593"/>
            </a:xfrm>
            <a:prstGeom prst="rect">
              <a:avLst/>
            </a:prstGeom>
          </p:spPr>
        </p:pic>
        <p:sp>
          <p:nvSpPr>
            <p:cNvPr id="20" name="MouseClick"/>
            <p:cNvSpPr/>
            <p:nvPr>
              <p:custDataLst>
                <p:custData r:id="rId2"/>
              </p:custDataLst>
            </p:nvPr>
          </p:nvSpPr>
          <p:spPr>
            <a:xfrm rot="20359169">
              <a:off x="5215230" y="5503772"/>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6" name="Group 25"/>
          <p:cNvGrpSpPr/>
          <p:nvPr/>
        </p:nvGrpSpPr>
        <p:grpSpPr>
          <a:xfrm>
            <a:off x="4806938" y="1060596"/>
            <a:ext cx="3554866" cy="5179836"/>
            <a:chOff x="4561241" y="1021976"/>
            <a:chExt cx="3485479" cy="5078732"/>
          </a:xfrm>
        </p:grpSpPr>
        <p:pic>
          <p:nvPicPr>
            <p:cNvPr id="24" name="Picture 23"/>
            <p:cNvPicPr>
              <a:picLocks noChangeAspect="1"/>
            </p:cNvPicPr>
            <p:nvPr/>
          </p:nvPicPr>
          <p:blipFill rotWithShape="1">
            <a:blip r:embed="rId12"/>
            <a:srcRect l="3690" t="1809" r="3607"/>
            <a:stretch/>
          </p:blipFill>
          <p:spPr>
            <a:xfrm>
              <a:off x="4561241" y="1021976"/>
              <a:ext cx="3485479" cy="5078732"/>
            </a:xfrm>
            <a:prstGeom prst="rect">
              <a:avLst/>
            </a:prstGeom>
          </p:spPr>
        </p:pic>
        <p:sp>
          <p:nvSpPr>
            <p:cNvPr id="25" name="MouseClick"/>
            <p:cNvSpPr/>
            <p:nvPr>
              <p:custDataLst>
                <p:custData r:id="rId1"/>
              </p:custDataLst>
            </p:nvPr>
          </p:nvSpPr>
          <p:spPr>
            <a:xfrm rot="20359169">
              <a:off x="7001915" y="554339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pic>
        <p:nvPicPr>
          <p:cNvPr id="27" name="Picture 26"/>
          <p:cNvPicPr>
            <a:picLocks noChangeAspect="1"/>
          </p:cNvPicPr>
          <p:nvPr/>
        </p:nvPicPr>
        <p:blipFill>
          <a:blip r:embed="rId13"/>
          <a:stretch>
            <a:fillRect/>
          </a:stretch>
        </p:blipFill>
        <p:spPr>
          <a:xfrm>
            <a:off x="836334" y="1285820"/>
            <a:ext cx="10721195" cy="5028717"/>
          </a:xfrm>
          <a:prstGeom prst="rect">
            <a:avLst/>
          </a:prstGeom>
        </p:spPr>
      </p:pic>
      <p:pic>
        <p:nvPicPr>
          <p:cNvPr id="1026" name="Picture 1" descr="image001"/>
          <p:cNvPicPr>
            <a:picLocks noChangeAspect="1" noChangeArrowheads="1"/>
          </p:cNvPicPr>
          <p:nvPr/>
        </p:nvPicPr>
        <p:blipFill rotWithShape="1">
          <a:blip r:embed="rId14">
            <a:extLst>
              <a:ext uri="{28A0092B-C50C-407E-A947-70E740481C1C}">
                <a14:useLocalDpi xmlns:a14="http://schemas.microsoft.com/office/drawing/2010/main" val="0"/>
              </a:ext>
            </a:extLst>
          </a:blip>
          <a:srcRect l="2367" t="2518" r="1975" b="1136"/>
          <a:stretch/>
        </p:blipFill>
        <p:spPr bwMode="auto">
          <a:xfrm>
            <a:off x="3114924" y="1726365"/>
            <a:ext cx="6389325" cy="494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286896" y="296897"/>
            <a:ext cx="11375536" cy="762786"/>
          </a:xfrm>
        </p:spPr>
        <p:txBody>
          <a:bodyPr/>
          <a:lstStyle/>
          <a:p>
            <a:r>
              <a:rPr lang="en-US" sz="5400" dirty="0"/>
              <a:t>Office 365 connected apps</a:t>
            </a:r>
          </a:p>
        </p:txBody>
      </p:sp>
    </p:spTree>
    <p:extLst>
      <p:ext uri="{BB962C8B-B14F-4D97-AF65-F5344CB8AC3E}">
        <p14:creationId xmlns:p14="http://schemas.microsoft.com/office/powerpoint/2010/main" val="1655076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animEffect transition="in" filter="fade">
                                      <p:cBhvr>
                                        <p:cTn id="49" dur="1000"/>
                                        <p:tgtEl>
                                          <p:spTgt spid="1026"/>
                                        </p:tgtEl>
                                      </p:cBhvr>
                                    </p:animEffect>
                                    <p:anim calcmode="lin" valueType="num">
                                      <p:cBhvr>
                                        <p:cTn id="50" dur="1000" fill="hold"/>
                                        <p:tgtEl>
                                          <p:spTgt spid="1026"/>
                                        </p:tgtEl>
                                        <p:attrNameLst>
                                          <p:attrName>ppt_x</p:attrName>
                                        </p:attrNameLst>
                                      </p:cBhvr>
                                      <p:tavLst>
                                        <p:tav tm="0">
                                          <p:val>
                                            <p:strVal val="#ppt_x"/>
                                          </p:val>
                                        </p:tav>
                                        <p:tav tm="100000">
                                          <p:val>
                                            <p:strVal val="#ppt_x"/>
                                          </p:val>
                                        </p:tav>
                                      </p:tavLst>
                                    </p:anim>
                                    <p:anim calcmode="lin" valueType="num">
                                      <p:cBhvr>
                                        <p:cTn id="5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5933481" cy="5485286"/>
          </a:xfrm>
        </p:spPr>
        <p:txBody>
          <a:bodyPr vert="horz" lIns="146304" tIns="91440" rIns="146304" bIns="91440" rtlCol="0">
            <a:noAutofit/>
          </a:bodyPr>
          <a:lstStyle/>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Sign users in using OpenID Connect</a:t>
            </a:r>
          </a:p>
          <a:p>
            <a:pPr marL="584492" lvl="1" indent="-238007">
              <a:buFont typeface="Wingdings" pitchFamily="2" charset="2"/>
              <a:buChar char=""/>
            </a:pPr>
            <a:r>
              <a:rPr lang="en-US" sz="2400" dirty="0">
                <a:gradFill>
                  <a:gsLst>
                    <a:gs pos="1250">
                      <a:schemeClr val="bg2"/>
                    </a:gs>
                    <a:gs pos="100000">
                      <a:schemeClr val="bg2"/>
                    </a:gs>
                  </a:gsLst>
                  <a:lin ang="5400000" scaled="0"/>
                </a:gradFill>
              </a:rPr>
              <a:t>Azure AD and Office 365 services</a:t>
            </a:r>
          </a:p>
          <a:p>
            <a:pPr marL="584492" lvl="1" indent="-238007">
              <a:buFont typeface="Wingdings" pitchFamily="2" charset="2"/>
              <a:buChar char=""/>
            </a:pPr>
            <a:r>
              <a:rPr lang="en-US" sz="2400" dirty="0"/>
              <a:t>Supports MFA and federated user sign-in</a:t>
            </a:r>
            <a:endParaRPr lang="en-US" sz="2400" dirty="0">
              <a:gradFill>
                <a:gsLst>
                  <a:gs pos="1250">
                    <a:schemeClr val="bg2"/>
                  </a:gs>
                  <a:gs pos="100000">
                    <a:schemeClr val="bg2"/>
                  </a:gs>
                </a:gsLst>
                <a:lin ang="5400000" scaled="0"/>
              </a:gradFill>
            </a:endParaRP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Device apps, web sites, SPAs, and service apps</a:t>
            </a: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Pin apps to Office 365 app launcher from My apps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authentication flow for Office 365</a:t>
            </a:r>
          </a:p>
        </p:txBody>
      </p:sp>
      <p:pic>
        <p:nvPicPr>
          <p:cNvPr id="4" name="Picture 3"/>
          <p:cNvPicPr>
            <a:picLocks noChangeAspect="1"/>
          </p:cNvPicPr>
          <p:nvPr/>
        </p:nvPicPr>
        <p:blipFill>
          <a:blip r:embed="rId2"/>
          <a:stretch>
            <a:fillRect/>
          </a:stretch>
        </p:blipFill>
        <p:spPr>
          <a:xfrm>
            <a:off x="6012148" y="1851360"/>
            <a:ext cx="6218077" cy="3972660"/>
          </a:xfrm>
          <a:prstGeom prst="rect">
            <a:avLst/>
          </a:prstGeom>
          <a:ln>
            <a:solidFill>
              <a:schemeClr val="accent1"/>
            </a:solidFill>
          </a:ln>
        </p:spPr>
      </p:pic>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a:t>Common consent</a:t>
            </a:r>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r>
              <a:rPr lang="en-US" dirty="0"/>
              <a:t>Single </a:t>
            </a:r>
            <a:r>
              <a:rPr lang="en-US" dirty="0" err="1"/>
              <a:t>auth</a:t>
            </a:r>
            <a:r>
              <a:rPr lang="en-US" dirty="0"/>
              <a:t> flow for accessing all O365 services</a:t>
            </a:r>
          </a:p>
          <a:p>
            <a:pPr>
              <a:spcBef>
                <a:spcPts val="2400"/>
              </a:spcBef>
            </a:pPr>
            <a:r>
              <a:rPr lang="en-US" dirty="0"/>
              <a:t>Admin and end-user consent</a:t>
            </a:r>
          </a:p>
          <a:p>
            <a:pPr>
              <a:spcBef>
                <a:spcPts val="2400"/>
              </a:spcBef>
            </a:pPr>
            <a:r>
              <a:rPr lang="en-US" dirty="0"/>
              <a:t>Secure protocol</a:t>
            </a:r>
          </a:p>
          <a:p>
            <a:pPr lvl="1"/>
            <a:r>
              <a:rPr lang="en-US" sz="2400" dirty="0"/>
              <a:t>OpenID Connect and OAuth 2.0</a:t>
            </a:r>
          </a:p>
          <a:p>
            <a:pPr lvl="1"/>
            <a:r>
              <a:rPr lang="en-US" sz="2400" dirty="0"/>
              <a:t>No capturing user credentials</a:t>
            </a:r>
          </a:p>
          <a:p>
            <a:pPr lvl="1"/>
            <a:r>
              <a:rPr lang="en-US" sz="2400" dirty="0"/>
              <a:t>Fine-grained access scopes</a:t>
            </a:r>
          </a:p>
          <a:p>
            <a:pPr lvl="1"/>
            <a:r>
              <a:rPr lang="en-US" sz="2400" dirty="0"/>
              <a:t>Long-term access through refresh tokens</a:t>
            </a:r>
          </a:p>
        </p:txBody>
      </p:sp>
      <p:pic>
        <p:nvPicPr>
          <p:cNvPr id="8" name="Picture 7"/>
          <p:cNvPicPr>
            <a:picLocks noChangeAspect="1"/>
          </p:cNvPicPr>
          <p:nvPr/>
        </p:nvPicPr>
        <p:blipFill>
          <a:blip r:embed="rId2"/>
          <a:stretch>
            <a:fillRect/>
          </a:stretch>
        </p:blipFill>
        <p:spPr>
          <a:xfrm>
            <a:off x="6766871" y="1203414"/>
            <a:ext cx="5505450" cy="5514975"/>
          </a:xfrm>
          <a:prstGeom prst="rect">
            <a:avLst/>
          </a:prstGeom>
          <a:ln>
            <a:noFill/>
          </a:ln>
          <a:effectLst>
            <a:outerShdw blurRad="292100" dist="139700" dir="2700000" algn="tl" rotWithShape="0">
              <a:srgbClr val="333333">
                <a:alpha val="65000"/>
              </a:srgbClr>
            </a:outerShdw>
          </a:effectLst>
        </p:spPr>
      </p:pic>
      <p:sp>
        <p:nvSpPr>
          <p:cNvPr id="7" name="Oval 6"/>
          <p:cNvSpPr/>
          <p:nvPr/>
        </p:nvSpPr>
        <p:spPr bwMode="auto">
          <a:xfrm>
            <a:off x="7915999" y="2399994"/>
            <a:ext cx="3931877" cy="1097268"/>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vert="horz" lIns="146304" tIns="91440" rIns="146304" bIns="91440" rtlCol="0">
            <a:noAutofit/>
          </a:bodyPr>
          <a:lstStyle/>
          <a:p>
            <a:r>
              <a:rPr lang="en-US" b="1" dirty="0"/>
              <a:t>Azure AD only</a:t>
            </a:r>
          </a:p>
          <a:p>
            <a:pPr lvl="1">
              <a:spcBef>
                <a:spcPts val="2448"/>
              </a:spcBef>
              <a:buSzPct val="80000"/>
            </a:pPr>
            <a:r>
              <a:rPr lang="en-US" sz="4000" spc="-71" dirty="0">
                <a:gradFill>
                  <a:gsLst>
                    <a:gs pos="100000">
                      <a:schemeClr val="bg2"/>
                    </a:gs>
                    <a:gs pos="0">
                      <a:schemeClr val="bg2"/>
                    </a:gs>
                  </a:gsLst>
                  <a:lin ang="5400000" scaled="0"/>
                </a:gradFill>
                <a:latin typeface="+mj-lt"/>
              </a:rPr>
              <a:t>Separate </a:t>
            </a:r>
            <a:r>
              <a:rPr lang="en-US" sz="4000" spc="-71" dirty="0" err="1">
                <a:gradFill>
                  <a:gsLst>
                    <a:gs pos="100000">
                      <a:schemeClr val="bg2"/>
                    </a:gs>
                    <a:gs pos="0">
                      <a:schemeClr val="bg2"/>
                    </a:gs>
                  </a:gsLst>
                  <a:lin ang="5400000" scaled="0"/>
                </a:gradFill>
                <a:latin typeface="+mj-lt"/>
              </a:rPr>
              <a:t>auth</a:t>
            </a:r>
            <a:r>
              <a:rPr lang="en-US" sz="4000" spc="-71" dirty="0">
                <a:gradFill>
                  <a:gsLst>
                    <a:gs pos="100000">
                      <a:schemeClr val="bg2"/>
                    </a:gs>
                    <a:gs pos="0">
                      <a:schemeClr val="bg2"/>
                    </a:gs>
                  </a:gsLst>
                  <a:lin ang="5400000" scaled="0"/>
                </a:gradFill>
                <a:latin typeface="+mj-lt"/>
              </a:rPr>
              <a:t> flow supports Azure AD accounts only</a:t>
            </a:r>
          </a:p>
          <a:p>
            <a:pPr lvl="1">
              <a:spcBef>
                <a:spcPts val="2448"/>
              </a:spcBef>
              <a:buSzPct val="80000"/>
            </a:pPr>
            <a:r>
              <a:rPr lang="en-US" sz="4080" b="1" spc="-71" dirty="0">
                <a:gradFill>
                  <a:gsLst>
                    <a:gs pos="100000">
                      <a:schemeClr val="tx2"/>
                    </a:gs>
                    <a:gs pos="0">
                      <a:schemeClr val="tx2"/>
                    </a:gs>
                  </a:gsLst>
                  <a:lin ang="5400000" scaled="0"/>
                </a:gradFill>
                <a:latin typeface="+mj-lt"/>
              </a:rPr>
              <a:t>Azure AD and Microsoft Accounts (Preview)</a:t>
            </a:r>
          </a:p>
          <a:p>
            <a:r>
              <a:rPr lang="en-US" sz="4000" dirty="0">
                <a:gradFill>
                  <a:gsLst>
                    <a:gs pos="100000">
                      <a:schemeClr val="bg2"/>
                    </a:gs>
                    <a:gs pos="0">
                      <a:schemeClr val="bg2"/>
                    </a:gs>
                  </a:gsLst>
                  <a:lin ang="5400000" scaled="0"/>
                </a:gradFill>
              </a:rPr>
              <a:t>Converged </a:t>
            </a:r>
            <a:r>
              <a:rPr lang="en-US" sz="4000" dirty="0" err="1">
                <a:gradFill>
                  <a:gsLst>
                    <a:gs pos="100000">
                      <a:schemeClr val="bg2"/>
                    </a:gs>
                    <a:gs pos="0">
                      <a:schemeClr val="bg2"/>
                    </a:gs>
                  </a:gsLst>
                  <a:lin ang="5400000" scaled="0"/>
                </a:gradFill>
              </a:rPr>
              <a:t>auth</a:t>
            </a:r>
            <a:r>
              <a:rPr lang="en-US" sz="4000" dirty="0">
                <a:gradFill>
                  <a:gsLst>
                    <a:gs pos="100000">
                      <a:schemeClr val="bg2"/>
                    </a:gs>
                    <a:gs pos="0">
                      <a:schemeClr val="bg2"/>
                    </a:gs>
                  </a:gsLst>
                  <a:lin ang="5400000" scaled="0"/>
                </a:gradFill>
              </a:rPr>
              <a:t> flow supports Azure AD accounts and Microsoft accounts (</a:t>
            </a:r>
            <a:r>
              <a:rPr lang="en-US" sz="4000" dirty="0" err="1">
                <a:gradFill>
                  <a:gsLst>
                    <a:gs pos="100000">
                      <a:schemeClr val="bg2"/>
                    </a:gs>
                    <a:gs pos="0">
                      <a:schemeClr val="bg2"/>
                    </a:gs>
                  </a:gsLst>
                  <a:lin ang="5400000" scaled="0"/>
                </a:gradFill>
              </a:rPr>
              <a:t>LiveID</a:t>
            </a:r>
            <a:r>
              <a:rPr lang="en-US" sz="4000" dirty="0">
                <a:gradFill>
                  <a:gsLst>
                    <a:gs pos="100000">
                      <a:schemeClr val="bg2"/>
                    </a:gs>
                    <a:gs pos="0">
                      <a:schemeClr val="bg2"/>
                    </a:gs>
                  </a:gsLst>
                  <a:lin ang="5400000" scaled="0"/>
                </a:gradFill>
              </a:rPr>
              <a:t> - hotmail.com, etc.)</a:t>
            </a:r>
          </a:p>
        </p:txBody>
      </p:sp>
      <p:sp>
        <p:nvSpPr>
          <p:cNvPr id="2" name="Title 1"/>
          <p:cNvSpPr>
            <a:spLocks noGrp="1"/>
          </p:cNvSpPr>
          <p:nvPr>
            <p:ph type="title"/>
          </p:nvPr>
        </p:nvSpPr>
        <p:spPr/>
        <p:txBody>
          <a:bodyPr vert="horz" wrap="square" lIns="146304" tIns="91440" rIns="146304" bIns="91440" rtlCol="0" anchor="t">
            <a:noAutofit/>
          </a:bodyPr>
          <a:lstStyle/>
          <a:p>
            <a:r>
              <a:rPr lang="en-US" sz="5400" dirty="0"/>
              <a:t>Authentication Options</a:t>
            </a:r>
          </a:p>
        </p:txBody>
      </p:sp>
    </p:spTree>
    <p:extLst>
      <p:ext uri="{BB962C8B-B14F-4D97-AF65-F5344CB8AC3E}">
        <p14:creationId xmlns:p14="http://schemas.microsoft.com/office/powerpoint/2010/main" val="43835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Many apps want to sign users in from both Microsoft account and Azure AD</a:t>
            </a:r>
          </a:p>
          <a:p>
            <a:r>
              <a:rPr lang="en-US" dirty="0"/>
              <a:t>Now in preview:</a:t>
            </a:r>
          </a:p>
          <a:p>
            <a:pPr lvl="1"/>
            <a:r>
              <a:rPr lang="en-US" dirty="0"/>
              <a:t>Single endpoint, </a:t>
            </a:r>
            <a:r>
              <a:rPr lang="en-US" dirty="0" err="1"/>
              <a:t>OpenID</a:t>
            </a:r>
            <a:r>
              <a:rPr lang="en-US" dirty="0"/>
              <a:t> Connect and OAuth 2.0</a:t>
            </a:r>
          </a:p>
          <a:p>
            <a:pPr lvl="1"/>
            <a:r>
              <a:rPr lang="en-US" dirty="0"/>
              <a:t>Single SDK</a:t>
            </a:r>
          </a:p>
          <a:p>
            <a:pPr lvl="1"/>
            <a:r>
              <a:rPr lang="en-US" dirty="0"/>
              <a:t>Single end user sign in experience</a:t>
            </a:r>
          </a:p>
          <a:p>
            <a:pPr lvl="1"/>
            <a:r>
              <a:rPr lang="en-US" dirty="0"/>
              <a:t>Single app registration experience</a:t>
            </a:r>
          </a:p>
          <a:p>
            <a:r>
              <a:rPr lang="en-US" dirty="0"/>
              <a:t>Works with Microsoft Graph </a:t>
            </a:r>
          </a:p>
          <a:p>
            <a:pPr lvl="1"/>
            <a:r>
              <a:rPr lang="en-US" dirty="0"/>
              <a:t>Single API endpoint, business and consumer data</a:t>
            </a:r>
          </a:p>
        </p:txBody>
      </p:sp>
      <p:sp>
        <p:nvSpPr>
          <p:cNvPr id="3" name="Title 2"/>
          <p:cNvSpPr>
            <a:spLocks noGrp="1"/>
          </p:cNvSpPr>
          <p:nvPr>
            <p:ph type="title"/>
          </p:nvPr>
        </p:nvSpPr>
        <p:spPr/>
        <p:txBody>
          <a:bodyPr/>
          <a:lstStyle/>
          <a:p>
            <a:r>
              <a:rPr lang="en-US" dirty="0"/>
              <a:t>Microsoft Account + Azure AD</a:t>
            </a:r>
          </a:p>
        </p:txBody>
      </p:sp>
    </p:spTree>
    <p:extLst>
      <p:ext uri="{BB962C8B-B14F-4D97-AF65-F5344CB8AC3E}">
        <p14:creationId xmlns:p14="http://schemas.microsoft.com/office/powerpoint/2010/main" val="32636107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Integrating with Office 365 </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endPar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endParaRP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8065779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4062394"/>
          </a:xfrm>
        </p:spPr>
        <p:txBody>
          <a:bodyPr/>
          <a:lstStyle/>
          <a:p>
            <a:r>
              <a:rPr lang="en-US" dirty="0"/>
              <a:t>Demo</a:t>
            </a:r>
            <a:br>
              <a:rPr lang="en-US" dirty="0"/>
            </a:br>
            <a:r>
              <a:rPr lang="en-US" sz="4000" dirty="0"/>
              <a:t>Do.com</a:t>
            </a:r>
            <a:br>
              <a:rPr lang="en-US" sz="4000" dirty="0"/>
            </a:br>
            <a:r>
              <a:rPr lang="en-US" sz="4000" dirty="0"/>
              <a:t>Store</a:t>
            </a:r>
            <a:br>
              <a:rPr lang="en-US" sz="4000" dirty="0"/>
            </a:br>
            <a:r>
              <a:rPr lang="en-US" sz="4000" dirty="0"/>
              <a:t>Graph Visualizer </a:t>
            </a:r>
            <a:br>
              <a:rPr lang="en-US" sz="4000" dirty="0"/>
            </a:br>
            <a:r>
              <a:rPr lang="en-US" sz="4000" dirty="0"/>
              <a:t>Graph Explorer</a:t>
            </a:r>
            <a:br>
              <a:rPr lang="en-US" sz="4000" dirty="0"/>
            </a:b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08616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Getting started</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7781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2315" y="3496757"/>
            <a:ext cx="2468554" cy="1180609"/>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9015" y="2680151"/>
            <a:ext cx="218182" cy="16556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79475" y="2671960"/>
            <a:ext cx="14719" cy="16246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7058" y="3150392"/>
            <a:ext cx="1502260" cy="11509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6810" y="2671962"/>
            <a:ext cx="1954979" cy="8369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261" y="3499059"/>
            <a:ext cx="2014334" cy="167181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5956" y="267196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5956" y="4301387"/>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5928" y="3466506"/>
            <a:ext cx="2018829" cy="8348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597" y="1242331"/>
            <a:ext cx="1443326" cy="22646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644"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1819" y="575579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1819"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4193" y="4317464"/>
            <a:ext cx="516741" cy="143832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453" y="1211587"/>
            <a:ext cx="1477337" cy="2287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180" y="3499059"/>
            <a:ext cx="1453522" cy="22419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596" y="1837626"/>
            <a:ext cx="1958267" cy="1661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19833" y="1866364"/>
            <a:ext cx="1949869" cy="16405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8543" y="4790648"/>
            <a:ext cx="1101344" cy="79341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715" y="1235767"/>
            <a:ext cx="793419" cy="1101344"/>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5635" y="1349746"/>
            <a:ext cx="1101344" cy="79341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1942" y="811110"/>
            <a:ext cx="793419" cy="79341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6254" y="2262782"/>
            <a:ext cx="819740" cy="810538"/>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8318" y="2542747"/>
            <a:ext cx="793419" cy="79341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331" y="2285727"/>
            <a:ext cx="86409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211" y="4149739"/>
            <a:ext cx="99187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11" y="3127309"/>
            <a:ext cx="4329630" cy="1578354"/>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530" y="3499059"/>
            <a:ext cx="1471078" cy="2676017"/>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2640" y="4512208"/>
            <a:ext cx="115700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8068" y="1063210"/>
            <a:ext cx="138430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8" y="2549897"/>
            <a:ext cx="3585761" cy="916608"/>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955" y="803622"/>
            <a:ext cx="1212796" cy="1882284"/>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0848" y="6156584"/>
            <a:ext cx="876280"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8888" y="1985811"/>
            <a:ext cx="222489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3790" y="5611477"/>
            <a:ext cx="90811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845" y="2216863"/>
            <a:ext cx="114952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1732" y="5372160"/>
            <a:ext cx="793419" cy="79341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145" y="3506936"/>
            <a:ext cx="2005558"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034" y="2805197"/>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013" y="3080884"/>
            <a:ext cx="811884" cy="794823"/>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003" y="1056120"/>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6334" y="5042070"/>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39" y="3520333"/>
            <a:ext cx="3427135" cy="2047252"/>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10" y="3499061"/>
            <a:ext cx="4702868" cy="2713891"/>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5467" y="4310873"/>
            <a:ext cx="2419604" cy="1941303"/>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4820" y="1778862"/>
            <a:ext cx="1189737" cy="9063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4732" y="1367255"/>
            <a:ext cx="793419" cy="79341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2975" y="2057614"/>
            <a:ext cx="682959"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6522" y="3309120"/>
            <a:ext cx="1044498"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142" y="2292765"/>
            <a:ext cx="2211297" cy="2218051"/>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9013" y="2696517"/>
            <a:ext cx="1238243" cy="6607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8897" y="2866732"/>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40006" y="3174369"/>
            <a:ext cx="793419" cy="79341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982" y="2274547"/>
            <a:ext cx="1101344" cy="79341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0450" y="3284433"/>
            <a:ext cx="1464142" cy="208606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Microsoft Graph </a:t>
            </a:r>
          </a:p>
        </p:txBody>
      </p:sp>
      <p:sp>
        <p:nvSpPr>
          <p:cNvPr id="130" name="Rectangle 129"/>
          <p:cNvSpPr/>
          <p:nvPr/>
        </p:nvSpPr>
        <p:spPr bwMode="auto">
          <a:xfrm>
            <a:off x="-12671" y="4465"/>
            <a:ext cx="12434711" cy="7022670"/>
          </a:xfrm>
          <a:prstGeom prst="rect">
            <a:avLst/>
          </a:prstGeom>
          <a:solidFill>
            <a:schemeClr val="tx1">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Title 5"/>
          <p:cNvSpPr txBox="1">
            <a:spLocks/>
          </p:cNvSpPr>
          <p:nvPr/>
        </p:nvSpPr>
        <p:spPr>
          <a:xfrm>
            <a:off x="2842990" y="3110480"/>
            <a:ext cx="6750497" cy="773566"/>
          </a:xfrm>
          <a:prstGeom prst="rect">
            <a:avLst/>
          </a:prstGeom>
          <a:solidFill>
            <a:srgbClr val="7030A0"/>
          </a:solidFill>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399" dirty="0">
                <a:solidFill>
                  <a:srgbClr val="FFFFFF"/>
                </a:solidFill>
                <a:latin typeface="Segoe UI Light"/>
              </a:rPr>
              <a:t>https://graph.microsoft.com/</a:t>
            </a:r>
          </a:p>
          <a:p>
            <a:pPr defTabSz="932563">
              <a:defRPr/>
            </a:pPr>
            <a:endParaRPr lang="en-US" sz="4399" dirty="0">
              <a:solidFill>
                <a:srgbClr val="FFFFFF"/>
              </a:solidFill>
              <a:latin typeface="Segoe UI Light"/>
            </a:endParaRPr>
          </a:p>
        </p:txBody>
      </p:sp>
    </p:spTree>
    <p:extLst>
      <p:ext uri="{BB962C8B-B14F-4D97-AF65-F5344CB8AC3E}">
        <p14:creationId xmlns:p14="http://schemas.microsoft.com/office/powerpoint/2010/main" val="13214377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9895" y="1302726"/>
            <a:ext cx="6776685" cy="6080510"/>
          </a:xfrm>
          <a:prstGeom prst="rect">
            <a:avLst/>
          </a:prstGeom>
        </p:spPr>
      </p:pic>
      <p:sp>
        <p:nvSpPr>
          <p:cNvPr id="3" name="Title 2"/>
          <p:cNvSpPr>
            <a:spLocks noGrp="1"/>
          </p:cNvSpPr>
          <p:nvPr>
            <p:ph type="title"/>
          </p:nvPr>
        </p:nvSpPr>
        <p:spPr/>
        <p:txBody>
          <a:bodyPr/>
          <a:lstStyle/>
          <a:p>
            <a:r>
              <a:rPr lang="en-US" dirty="0"/>
              <a:t>Register App from dev.office.com</a:t>
            </a:r>
          </a:p>
        </p:txBody>
      </p:sp>
    </p:spTree>
    <p:extLst>
      <p:ext uri="{BB962C8B-B14F-4D97-AF65-F5344CB8AC3E}">
        <p14:creationId xmlns:p14="http://schemas.microsoft.com/office/powerpoint/2010/main" val="3752226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62615" y="3078977"/>
            <a:ext cx="5514344" cy="325698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22" name="TextBox 21"/>
            <p:cNvSpPr txBox="1"/>
            <p:nvPr/>
          </p:nvSpPr>
          <p:spPr>
            <a:xfrm>
              <a:off x="6402829" y="3765574"/>
              <a:ext cx="3251518" cy="1949275"/>
            </a:xfrm>
            <a:prstGeom prst="rect">
              <a:avLst/>
            </a:prstGeom>
            <a:noFill/>
          </p:spPr>
          <p:txBody>
            <a:bodyPr wrap="none" lIns="0" tIns="0" rIns="0" bIns="0" rtlCol="0">
              <a:spAutoFit/>
            </a:bodyPr>
            <a:lstStyle/>
            <a:p>
              <a:pPr marL="0" marR="0" lvl="0" indent="0" defTabSz="932372" eaLnBrk="1" fontAlgn="auto" latinLnBrk="0" hangingPunct="1">
                <a:lnSpc>
                  <a:spcPct val="90000"/>
                </a:lnSpc>
                <a:spcBef>
                  <a:spcPts val="0"/>
                </a:spcBef>
                <a:spcAft>
                  <a:spcPts val="0"/>
                </a:spcAft>
                <a:buClrTx/>
                <a:buSzTx/>
                <a:buFontTx/>
                <a:buNone/>
                <a:tabLst/>
                <a:defRPr/>
              </a:pPr>
              <a:r>
                <a:rPr kumimoji="0" lang="en-US" sz="13794" b="0" i="0" u="none" strike="noStrike" kern="0" cap="none" spc="0" normalizeH="0" baseline="0" noProof="0" dirty="0">
                  <a:ln>
                    <a:noFill/>
                  </a:ln>
                  <a:gradFill>
                    <a:gsLst>
                      <a:gs pos="3187">
                        <a:srgbClr val="D83B01"/>
                      </a:gs>
                      <a:gs pos="14000">
                        <a:srgbClr val="D83B0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2" name="Title 1"/>
          <p:cNvSpPr>
            <a:spLocks noGrp="1"/>
          </p:cNvSpPr>
          <p:nvPr>
            <p:ph type="title"/>
          </p:nvPr>
        </p:nvSpPr>
        <p:spPr>
          <a:xfrm>
            <a:off x="274639" y="479775"/>
            <a:ext cx="10056812" cy="2179058"/>
          </a:xfrm>
        </p:spPr>
        <p:txBody>
          <a:bodyPr/>
          <a:lstStyle/>
          <a:p>
            <a:r>
              <a:rPr lang="en-US" dirty="0"/>
              <a:t>Intro to the </a:t>
            </a:r>
            <a:br>
              <a:rPr lang="en-US" dirty="0"/>
            </a:br>
            <a:r>
              <a:rPr lang="en-US" dirty="0"/>
              <a:t>Microsoft Graph API </a:t>
            </a:r>
          </a:p>
        </p:txBody>
      </p:sp>
    </p:spTree>
    <p:extLst>
      <p:ext uri="{BB962C8B-B14F-4D97-AF65-F5344CB8AC3E}">
        <p14:creationId xmlns:p14="http://schemas.microsoft.com/office/powerpoint/2010/main" val="23100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954399"/>
          </a:xfrm>
        </p:spPr>
        <p:txBody>
          <a:bodyPr/>
          <a:lstStyle/>
          <a:p>
            <a:r>
              <a:rPr lang="en-US" dirty="0"/>
              <a:t>Demo</a:t>
            </a:r>
            <a:br>
              <a:rPr lang="en-US" dirty="0"/>
            </a:br>
            <a:r>
              <a:rPr lang="en-US" sz="4000" dirty="0"/>
              <a:t>Documentation</a:t>
            </a:r>
            <a:br>
              <a:rPr lang="en-US" sz="4000" dirty="0"/>
            </a:br>
            <a:r>
              <a:rPr lang="en-US" sz="4000" dirty="0"/>
              <a:t>App registration</a:t>
            </a:r>
            <a:br>
              <a:rPr lang="en-US" sz="4000" dirty="0"/>
            </a:br>
            <a:endParaRPr lang="en-US" sz="4798" dirty="0"/>
          </a:p>
        </p:txBody>
      </p:sp>
      <p:grpSp>
        <p:nvGrpSpPr>
          <p:cNvPr id="3" name="Group 2"/>
          <p:cNvGrpSpPr/>
          <p:nvPr/>
        </p:nvGrpSpPr>
        <p:grpSpPr>
          <a:xfrm>
            <a:off x="6218238" y="2594954"/>
            <a:ext cx="5956376" cy="3713601"/>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Tree>
    <p:extLst>
      <p:ext uri="{BB962C8B-B14F-4D97-AF65-F5344CB8AC3E}">
        <p14:creationId xmlns:p14="http://schemas.microsoft.com/office/powerpoint/2010/main" val="12833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SDKS and Code samples</a:t>
            </a:r>
            <a:endParaRPr lang="en-US" dirty="0"/>
          </a:p>
        </p:txBody>
      </p:sp>
      <p:sp>
        <p:nvSpPr>
          <p:cNvPr id="4" name="Text Placeholder 3"/>
          <p:cNvSpPr>
            <a:spLocks noGrp="1"/>
          </p:cNvSpPr>
          <p:nvPr>
            <p:ph type="body" sz="quarter" idx="12"/>
          </p:nvPr>
        </p:nvSpPr>
        <p:spPr/>
        <p:txBody>
          <a:bodyPr/>
          <a:lstStyle/>
          <a:p>
            <a:r>
              <a:rPr lang="en-US" dirty="0"/>
              <a:t>3</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156351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289858"/>
          </a:xfrm>
        </p:spPr>
        <p:txBody>
          <a:bodyPr/>
          <a:lstStyle/>
          <a:p>
            <a:r>
              <a:rPr lang="en-US" dirty="0"/>
              <a:t>Demo</a:t>
            </a:r>
            <a:br>
              <a:rPr lang="en-US" dirty="0"/>
            </a:br>
            <a:r>
              <a:rPr lang="en-US" sz="4000" dirty="0"/>
              <a:t>SDKs</a:t>
            </a:r>
            <a:br>
              <a:rPr lang="en-US" sz="4000" dirty="0"/>
            </a:br>
            <a:r>
              <a:rPr lang="en-US" sz="4000" dirty="0"/>
              <a:t>Code samples</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Tree>
    <p:extLst>
      <p:ext uri="{BB962C8B-B14F-4D97-AF65-F5344CB8AC3E}">
        <p14:creationId xmlns:p14="http://schemas.microsoft.com/office/powerpoint/2010/main" val="243325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Resources</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39293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307226" y="1563962"/>
            <a:ext cx="12053765" cy="1881795"/>
          </a:xfrm>
        </p:spPr>
        <p:txBody>
          <a:bodyPr vert="horz" wrap="square" lIns="146115" tIns="91321" rIns="146115" bIns="91321" rtlCol="0">
            <a:spAutoFit/>
          </a:bodyPr>
          <a:lstStyle/>
          <a:p>
            <a:pPr marL="342834" indent="-342834" defTabSz="932563">
              <a:spcBef>
                <a:spcPts val="2397"/>
              </a:spcBef>
              <a:buClr>
                <a:schemeClr val="tx2"/>
              </a:buClr>
              <a:buBlip>
                <a:blip r:embed="rId3"/>
              </a:buBlip>
            </a:pPr>
            <a:r>
              <a:rPr lang="en-US" sz="3795" dirty="0">
                <a:gradFill>
                  <a:gsLst>
                    <a:gs pos="1250">
                      <a:schemeClr val="tx1"/>
                    </a:gs>
                    <a:gs pos="100000">
                      <a:schemeClr val="tx1"/>
                    </a:gs>
                  </a:gsLst>
                  <a:lin ang="5400000" scaled="0"/>
                </a:gradFill>
              </a:rPr>
              <a:t>Documentation, samples and more:</a:t>
            </a:r>
          </a:p>
          <a:p>
            <a:pPr defTabSz="932563">
              <a:spcBef>
                <a:spcPts val="2397"/>
              </a:spcBef>
              <a:buClr>
                <a:schemeClr val="tx2"/>
              </a:buClr>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dirty="0">
                <a:solidFill>
                  <a:schemeClr val="tx1"/>
                </a:solidFill>
              </a:rPr>
              <a:t>Resources</a:t>
            </a:r>
          </a:p>
        </p:txBody>
      </p:sp>
      <p:sp>
        <p:nvSpPr>
          <p:cNvPr id="13" name="Text Placeholder 7"/>
          <p:cNvSpPr txBox="1">
            <a:spLocks/>
          </p:cNvSpPr>
          <p:nvPr/>
        </p:nvSpPr>
        <p:spPr>
          <a:xfrm>
            <a:off x="344074" y="3521309"/>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Stack overflow: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a:gradFill>
                  <a:gsLst>
                    <a:gs pos="1250">
                      <a:schemeClr val="tx1"/>
                    </a:gs>
                    <a:gs pos="100000">
                      <a:schemeClr val="tx1"/>
                    </a:gs>
                  </a:gsLst>
                  <a:lin ang="5400000" scaled="0"/>
                </a:gradFill>
              </a:rPr>
              <a:t>] and [Office365]</a:t>
            </a:r>
            <a:endParaRPr lang="en-US" sz="3795" dirty="0">
              <a:gradFill>
                <a:gsLst>
                  <a:gs pos="1250">
                    <a:schemeClr val="tx1"/>
                  </a:gs>
                  <a:gs pos="100000">
                    <a:schemeClr val="tx1"/>
                  </a:gs>
                </a:gsLst>
                <a:lin ang="5400000" scaled="0"/>
              </a:gradFill>
            </a:endParaRPr>
          </a:p>
        </p:txBody>
      </p:sp>
      <p:sp>
        <p:nvSpPr>
          <p:cNvPr id="9" name="Text Placeholder 7"/>
          <p:cNvSpPr txBox="1">
            <a:spLocks/>
          </p:cNvSpPr>
          <p:nvPr/>
        </p:nvSpPr>
        <p:spPr>
          <a:xfrm>
            <a:off x="344074" y="5064760"/>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Twitter: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a:t>
            </a:r>
            <a:r>
              <a:rPr lang="en-US" sz="3795">
                <a:gradFill>
                  <a:gsLst>
                    <a:gs pos="1250">
                      <a:schemeClr val="tx1"/>
                    </a:gs>
                    <a:gs pos="100000">
                      <a:schemeClr val="tx1"/>
                    </a:gs>
                  </a:gsLst>
                  <a:lin ang="5400000" scaled="0"/>
                </a:gradFill>
              </a:rPr>
              <a:t>#Office365dev</a:t>
            </a:r>
            <a:endParaRPr lang="en-US" sz="3795"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8592533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9.99773E-7 L 1.64412E-6 -9.99773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2 -1.37469E-6 L -4.27623E-6 -1.37469E-6 " pathEditMode="relative" rAng="0" ptsTypes="AA">
                                      <p:cBhvr>
                                        <p:cTn id="14" dur="500" fill="hold"/>
                                        <p:tgtEl>
                                          <p:spTgt spid="13"/>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grpId="1" nodeType="withEffect">
                                  <p:stCondLst>
                                    <p:cond delay="1000"/>
                                  </p:stCondLst>
                                  <p:childTnLst>
                                    <p:animMotion origin="layout" path="M -0.02412 -2.70393E-7 L -4.27623E-6 -2.70393E-7 " pathEditMode="relative" rAng="0" ptsTypes="AA">
                                      <p:cBhvr>
                                        <p:cTn id="19"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9" grpId="0"/>
      <p:bldP spid="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31238" y="2176463"/>
            <a:ext cx="2369766" cy="1554477"/>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4294967295"/>
          </p:nvPr>
        </p:nvSpPr>
        <p:spPr>
          <a:xfrm>
            <a:off x="332459" y="3459751"/>
            <a:ext cx="11612561" cy="2252924"/>
          </a:xfrm>
        </p:spPr>
        <p:txBody>
          <a:bodyPr/>
          <a:lstStyle/>
          <a:p>
            <a:pPr marL="0" indent="0">
              <a:buNone/>
            </a:pPr>
            <a:r>
              <a:rPr lang="en-US" sz="3200" dirty="0">
                <a:hlinkClick r:id="rId2"/>
              </a:rPr>
              <a:t>Getting Started with  APIs</a:t>
            </a:r>
            <a:endParaRPr lang="en-US" sz="3200" dirty="0"/>
          </a:p>
          <a:p>
            <a:pPr marL="0" indent="0">
              <a:buNone/>
            </a:pPr>
            <a:r>
              <a:rPr lang="en-US" sz="3200" dirty="0">
                <a:hlinkClick r:id="rId3"/>
              </a:rPr>
              <a:t>Microsoft Graph API Code Samples  </a:t>
            </a:r>
            <a:endParaRPr lang="en-US" sz="3200" dirty="0"/>
          </a:p>
          <a:p>
            <a:pPr marL="0" indent="0">
              <a:buNone/>
            </a:pPr>
            <a:r>
              <a:rPr lang="en-US" sz="3200" dirty="0">
                <a:hlinkClick r:id="rId3"/>
              </a:rPr>
              <a:t>Microsoft Graph </a:t>
            </a:r>
            <a:r>
              <a:rPr lang="en-US" sz="3200" dirty="0">
                <a:hlinkClick r:id="rId4"/>
              </a:rPr>
              <a:t>API Training videos &amp; hands on labs </a:t>
            </a:r>
            <a:endParaRPr lang="en-US" sz="3200" dirty="0"/>
          </a:p>
          <a:p>
            <a:pPr marL="0" indent="0">
              <a:buNone/>
            </a:pPr>
            <a:r>
              <a:rPr lang="en-US" sz="3200" dirty="0">
                <a:hlinkClick r:id="rId3"/>
              </a:rPr>
              <a:t>Microsoft Graph </a:t>
            </a:r>
            <a:r>
              <a:rPr lang="en-US" sz="3200" dirty="0">
                <a:hlinkClick r:id="rId5"/>
              </a:rPr>
              <a:t>API documentation</a:t>
            </a:r>
            <a:endParaRPr lang="en-US" sz="3200" dirty="0"/>
          </a:p>
        </p:txBody>
      </p:sp>
      <p:grpSp>
        <p:nvGrpSpPr>
          <p:cNvPr id="4" name="Group 3"/>
          <p:cNvGrpSpPr/>
          <p:nvPr/>
        </p:nvGrpSpPr>
        <p:grpSpPr>
          <a:xfrm>
            <a:off x="8595651" y="2113047"/>
            <a:ext cx="4084253" cy="5486900"/>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79245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Developer Program</a:t>
            </a:r>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br>
                <a:rPr kumimoji="0" lang="en-US" sz="1765" b="0" i="0" u="none" strike="noStrike" kern="1200" cap="none" spc="0" normalizeH="0" baseline="0" noProof="0" dirty="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Engage</a:t>
            </a:r>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662653"/>
            <a:ext cx="8046632" cy="1828786"/>
          </a:xfrm>
        </p:spPr>
        <p:txBody>
          <a:bodyPr/>
          <a:lstStyle/>
          <a:p>
            <a:r>
              <a:rPr lang="en-US" dirty="0"/>
              <a:t>Session Evaluations</a:t>
            </a:r>
            <a:br>
              <a:rPr lang="en-US" dirty="0"/>
            </a:br>
            <a:r>
              <a:rPr lang="en-US" sz="3200" dirty="0"/>
              <a:t> </a:t>
            </a:r>
            <a:br>
              <a:rPr lang="en-US" dirty="0"/>
            </a:br>
            <a:r>
              <a:rPr lang="en-US" sz="4400" dirty="0"/>
              <a:t>Sign in to the Schedule Builder and select ‘My Evaluations’ to complete your Session Evaluations after each session.</a:t>
            </a:r>
            <a:br>
              <a:rPr lang="en-US" sz="4400" dirty="0"/>
            </a:br>
            <a:br>
              <a:rPr lang="en-US" sz="4400" dirty="0"/>
            </a:br>
            <a:r>
              <a:rPr lang="en-US" sz="4400" u="sng" dirty="0">
                <a:hlinkClick r:id="rId3"/>
              </a:rPr>
              <a:t>http://aka.ms/cloud.saopaulo</a:t>
            </a:r>
            <a:endParaRPr lang="en-US" sz="4400" dirty="0"/>
          </a:p>
        </p:txBody>
      </p:sp>
    </p:spTree>
    <p:extLst>
      <p:ext uri="{BB962C8B-B14F-4D97-AF65-F5344CB8AC3E}">
        <p14:creationId xmlns:p14="http://schemas.microsoft.com/office/powerpoint/2010/main" val="2288420367"/>
      </p:ext>
    </p:extLst>
  </p:cSld>
  <p:clrMapOvr>
    <a:masterClrMapping/>
  </p:clrMapOvr>
  <mc:AlternateContent xmlns:mc="http://schemas.openxmlformats.org/markup-compatibility/2006" xmlns:p14="http://schemas.microsoft.com/office/powerpoint/2010/main">
    <mc:Choice Requires="p14">
      <p:transition spd="slow" p14:dur="3400" advClick="0" advTm="8000">
        <p14:reveal/>
      </p:transition>
    </mc:Choice>
    <mc:Fallback xmlns="">
      <p:transition spd="slow" advClick="0" advTm="8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909555" y="1309326"/>
            <a:ext cx="8030395" cy="2511457"/>
          </a:xfrm>
        </p:spPr>
        <p:txBody>
          <a:bodyPr/>
          <a:lstStyle/>
          <a:p>
            <a:r>
              <a:rPr lang="en-US" sz="3600" dirty="0"/>
              <a:t>Intro to the Microsoft Graph API </a:t>
            </a:r>
          </a:p>
          <a:p>
            <a:r>
              <a:rPr lang="en-US" sz="3600" dirty="0"/>
              <a:t>Getting started</a:t>
            </a:r>
          </a:p>
          <a:p>
            <a:r>
              <a:rPr lang="en-US" sz="3600" dirty="0"/>
              <a:t>SDKs and Code Samples</a:t>
            </a:r>
          </a:p>
          <a:p>
            <a:r>
              <a:rPr lang="en-US" sz="3600" dirty="0"/>
              <a:t>Resources</a:t>
            </a:r>
          </a:p>
        </p:txBody>
      </p:sp>
      <p:grpSp>
        <p:nvGrpSpPr>
          <p:cNvPr id="6" name="Group 5"/>
          <p:cNvGrpSpPr/>
          <p:nvPr/>
        </p:nvGrpSpPr>
        <p:grpSpPr>
          <a:xfrm>
            <a:off x="445648" y="1436115"/>
            <a:ext cx="371444" cy="37144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 name="Group 8"/>
          <p:cNvGrpSpPr/>
          <p:nvPr/>
        </p:nvGrpSpPr>
        <p:grpSpPr>
          <a:xfrm>
            <a:off x="439930" y="2030825"/>
            <a:ext cx="371444" cy="37144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2" name="Group 11"/>
          <p:cNvGrpSpPr/>
          <p:nvPr/>
        </p:nvGrpSpPr>
        <p:grpSpPr>
          <a:xfrm>
            <a:off x="445648" y="2678666"/>
            <a:ext cx="371444" cy="37144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1" name="Group 20"/>
          <p:cNvGrpSpPr/>
          <p:nvPr/>
        </p:nvGrpSpPr>
        <p:grpSpPr>
          <a:xfrm>
            <a:off x="470501" y="3273376"/>
            <a:ext cx="371444" cy="371444"/>
            <a:chOff x="457580" y="2341896"/>
            <a:chExt cx="364194" cy="364194"/>
          </a:xfrm>
        </p:grpSpPr>
        <p:sp>
          <p:nvSpPr>
            <p:cNvPr id="22" name="Oval 2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ight Arrow 2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2232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 name="Text Placeholder 3"/>
          <p:cNvSpPr>
            <a:spLocks noGrp="1"/>
          </p:cNvSpPr>
          <p:nvPr>
            <p:ph type="body" sz="quarter" idx="11"/>
          </p:nvPr>
        </p:nvSpPr>
        <p:spPr>
          <a:xfrm>
            <a:off x="2103438" y="2076884"/>
            <a:ext cx="5938838" cy="1292662"/>
          </a:xfrm>
        </p:spPr>
        <p:txBody>
          <a:bodyPr/>
          <a:lstStyle/>
          <a:p>
            <a:r>
              <a:rPr lang="en-US" dirty="0"/>
              <a:t>Intro to the Microsoft Graph API </a:t>
            </a:r>
          </a:p>
        </p:txBody>
      </p:sp>
      <p:sp>
        <p:nvSpPr>
          <p:cNvPr id="5" name="Text Placeholder 4"/>
          <p:cNvSpPr>
            <a:spLocks noGrp="1"/>
          </p:cNvSpPr>
          <p:nvPr>
            <p:ph type="body" sz="quarter" idx="12"/>
          </p:nvPr>
        </p:nvSpPr>
        <p:spPr/>
        <p:txBody>
          <a:bodyPr/>
          <a:lstStyle/>
          <a:p>
            <a:r>
              <a:rPr lang="en-US"/>
              <a:t>1</a:t>
            </a:r>
            <a:endParaRPr lang="en-US" dirty="0"/>
          </a:p>
        </p:txBody>
      </p:sp>
    </p:spTree>
    <p:extLst>
      <p:ext uri="{BB962C8B-B14F-4D97-AF65-F5344CB8AC3E}">
        <p14:creationId xmlns:p14="http://schemas.microsoft.com/office/powerpoint/2010/main" val="41393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8465" y="2096066"/>
            <a:ext cx="5895507" cy="4240093"/>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225044" y="2096066"/>
            <a:ext cx="5936768" cy="4240093"/>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kern="0"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kern="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115473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283476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4000" dirty="0"/>
              <a:t>Single resource that proxies multiple Microsoft services</a:t>
            </a:r>
          </a:p>
          <a:p>
            <a:r>
              <a:rPr lang="en-US" sz="4000" dirty="0"/>
              <a:t>Allows for easy traversal of objects and relationships</a:t>
            </a:r>
          </a:p>
          <a:p>
            <a:r>
              <a:rPr lang="en-US" sz="4000" dirty="0"/>
              <a:t>Simplifies token acquisition and management</a:t>
            </a:r>
          </a:p>
          <a:p>
            <a:r>
              <a:rPr lang="en-US" sz="4000" dirty="0"/>
              <a:t>Eliminates the need to traditional discovery (using “me” and “</a:t>
            </a:r>
            <a:r>
              <a:rPr lang="en-US" sz="4000" dirty="0" err="1"/>
              <a:t>myorganization</a:t>
            </a:r>
            <a:r>
              <a:rPr lang="en-US" sz="4000" dirty="0"/>
              <a:t>”)</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Microsoft Graph, gateway to Office 365</a:t>
            </a:r>
          </a:p>
        </p:txBody>
      </p:sp>
    </p:spTree>
    <p:extLst>
      <p:ext uri="{BB962C8B-B14F-4D97-AF65-F5344CB8AC3E}">
        <p14:creationId xmlns:p14="http://schemas.microsoft.com/office/powerpoint/2010/main" val="29838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59"/>
            <a:ext cx="11375536" cy="4480511"/>
          </a:xfrm>
        </p:spPr>
        <p:txBody>
          <a:bodyPr vert="horz" lIns="146304" tIns="91440" rIns="146304" bIns="91440" rtlCol="0">
            <a:noAutofit/>
          </a:bodyPr>
          <a:lstStyle/>
          <a:p>
            <a:pPr>
              <a:spcBef>
                <a:spcPts val="1200"/>
              </a:spcBef>
            </a:pPr>
            <a:r>
              <a:rPr lang="en-US" sz="3200" dirty="0"/>
              <a:t>Direct API endpoints for all the Office 365 Services may also be invoked</a:t>
            </a:r>
          </a:p>
          <a:p>
            <a:pPr>
              <a:spcBef>
                <a:spcPts val="1200"/>
              </a:spcBef>
            </a:pPr>
            <a:r>
              <a:rPr lang="en-US" sz="3200" dirty="0"/>
              <a:t>	Outlook, OneDrive, OneNote, etc.</a:t>
            </a:r>
          </a:p>
          <a:p>
            <a:pPr>
              <a:spcBef>
                <a:spcPts val="1200"/>
              </a:spcBef>
            </a:pPr>
            <a:r>
              <a:rPr lang="en-US" sz="3200" dirty="0"/>
              <a:t>Direct endpoints have new functionality before it is exposed via the Graph API</a:t>
            </a:r>
          </a:p>
          <a:p>
            <a:pPr>
              <a:spcBef>
                <a:spcPts val="1200"/>
              </a:spcBef>
            </a:pPr>
            <a:r>
              <a:rPr lang="en-US" sz="3200" dirty="0"/>
              <a:t>	Examples:</a:t>
            </a:r>
          </a:p>
          <a:p>
            <a:pPr>
              <a:spcBef>
                <a:spcPts val="1200"/>
              </a:spcBef>
            </a:pPr>
            <a:r>
              <a:rPr lang="en-US" sz="3200" dirty="0"/>
              <a:t>		Outlook web hooks</a:t>
            </a:r>
          </a:p>
          <a:p>
            <a:pPr>
              <a:spcBef>
                <a:spcPts val="1200"/>
              </a:spcBef>
            </a:pPr>
            <a:r>
              <a:rPr lang="en-US" sz="3200" dirty="0"/>
              <a:t>		Time zone on calendar</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direct API Endpoints</a:t>
            </a:r>
          </a:p>
        </p:txBody>
      </p:sp>
    </p:spTree>
    <p:extLst>
      <p:ext uri="{BB962C8B-B14F-4D97-AF65-F5344CB8AC3E}">
        <p14:creationId xmlns:p14="http://schemas.microsoft.com/office/powerpoint/2010/main" val="3772772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Control xmlns="http://schemas.microsoft.com/VisualStudio/2011/storyboarding/control">
  <Id Name="System.Storyboarding.Common.MouseClick" Revision="1" Stencil="System.Storyboarding.Common"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Common.MouseClick" Revision="1" Stencil="System.Storyboarding.Common" StencilVersion="0.1"/>
</Control>
</file>

<file path=customXml/item4.xml><?xml version="1.0" encoding="utf-8"?>
<ct:contentTypeSchema xmlns:ct="http://schemas.microsoft.com/office/2006/metadata/contentType" xmlns:ma="http://schemas.microsoft.com/office/2006/metadata/properties/metaAttributes" ct:_="" ma:_="" ma:contentTypeName="Document" ma:contentTypeID="0x01010016D17B93EE9F2F41994D2F228468D10E" ma:contentTypeVersion="2" ma:contentTypeDescription="Create a new document." ma:contentTypeScope="" ma:versionID="2847d091bacb3713e3dcb8d164862fcb">
  <xsd:schema xmlns:xsd="http://www.w3.org/2001/XMLSchema" xmlns:xs="http://www.w3.org/2001/XMLSchema" xmlns:p="http://schemas.microsoft.com/office/2006/metadata/properties" xmlns:ns2="646976ae-59cf-49eb-9f2b-1314aabf2719" targetNamespace="http://schemas.microsoft.com/office/2006/metadata/properties" ma:root="true" ma:fieldsID="2d34bce725ea75d3dc43000d06fc92ff" ns2:_="">
    <xsd:import namespace="646976ae-59cf-49eb-9f2b-1314aabf271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6976ae-59cf-49eb-9f2b-1314aabf27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6.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Control xmlns="http://schemas.microsoft.com/VisualStudio/2011/storyboarding/control">
  <Id Name="System.Storyboarding.Common.MouseClick" Revision="1" Stencil="System.Storyboarding.Common" StencilVersion="0.1"/>
</Control>
</file>

<file path=customXml/itemProps1.xml><?xml version="1.0" encoding="utf-8"?>
<ds:datastoreItem xmlns:ds="http://schemas.openxmlformats.org/officeDocument/2006/customXml" ds:itemID="{62347F67-9E93-485F-9214-E584208EB924}">
  <ds:schemaRefs>
    <ds:schemaRef ds:uri="http://schemas.microsoft.com/VisualStudio/2011/storyboarding/control"/>
  </ds:schemaRefs>
</ds:datastoreItem>
</file>

<file path=customXml/itemProps2.xml><?xml version="1.0" encoding="utf-8"?>
<ds:datastoreItem xmlns:ds="http://schemas.openxmlformats.org/officeDocument/2006/customXml" ds:itemID="{25EE95AF-F988-4887-BDCF-D8EDB3D46FEF}">
  <ds:schemaRefs>
    <ds:schemaRef ds:uri="http://schemas.microsoft.com/sharepoint/v3/contenttype/forms"/>
  </ds:schemaRefs>
</ds:datastoreItem>
</file>

<file path=customXml/itemProps3.xml><?xml version="1.0" encoding="utf-8"?>
<ds:datastoreItem xmlns:ds="http://schemas.openxmlformats.org/officeDocument/2006/customXml" ds:itemID="{699E7126-F16A-45B5-AD0A-00A9744EF6D8}">
  <ds:schemaRefs>
    <ds:schemaRef ds:uri="http://schemas.microsoft.com/VisualStudio/2011/storyboarding/control"/>
  </ds:schemaRefs>
</ds:datastoreItem>
</file>

<file path=customXml/itemProps4.xml><?xml version="1.0" encoding="utf-8"?>
<ds:datastoreItem xmlns:ds="http://schemas.openxmlformats.org/officeDocument/2006/customXml" ds:itemID="{6838F586-395B-412F-86F5-C585E3BCE6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6976ae-59cf-49eb-9f2b-1314aabf27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customXml/itemProps6.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8.xml><?xml version="1.0" encoding="utf-8"?>
<ds:datastoreItem xmlns:ds="http://schemas.openxmlformats.org/officeDocument/2006/customXml" ds:itemID="{72A6EF93-61CB-4EE6-B073-F36E102224D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17166</TotalTime>
  <Words>1538</Words>
  <Application>Microsoft Office PowerPoint</Application>
  <PresentationFormat>Custom</PresentationFormat>
  <Paragraphs>260</Paragraphs>
  <Slides>29</Slides>
  <Notes>15</Notes>
  <HiddenSlides>1</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29</vt:i4>
      </vt:variant>
    </vt:vector>
  </HeadingPairs>
  <TitlesOfParts>
    <vt:vector size="52" baseType="lpstr">
      <vt:lpstr>Arial</vt:lpstr>
      <vt:lpstr>Calibri</vt:lpstr>
      <vt:lpstr>Consolas</vt:lpstr>
      <vt:lpstr>Courier New</vt:lpstr>
      <vt:lpstr>Lucida Console</vt:lpstr>
      <vt:lpstr>Segoe Light</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Getting Started With Typescript </vt:lpstr>
      <vt:lpstr>Intro to the  Microsoft Graph API </vt:lpstr>
      <vt:lpstr>Agenda</vt:lpstr>
      <vt:lpstr>PowerPoint Presentation</vt:lpstr>
      <vt:lpstr>Developer vision</vt:lpstr>
      <vt:lpstr>Building integration with  Office 365</vt:lpstr>
      <vt:lpstr>Microsoft Graph API</vt:lpstr>
      <vt:lpstr>Microsoft Graph, gateway to Office 365</vt:lpstr>
      <vt:lpstr>Office 365 direct API Endpoints</vt:lpstr>
      <vt:lpstr>Office 365 connected apps</vt:lpstr>
      <vt:lpstr>Single authentication flow for Office 365</vt:lpstr>
      <vt:lpstr>Common consent</vt:lpstr>
      <vt:lpstr>Authentication Options</vt:lpstr>
      <vt:lpstr>Microsoft Account + Azure AD</vt:lpstr>
      <vt:lpstr>Integrating with Office 365 </vt:lpstr>
      <vt:lpstr>Demo Do.com Store Graph Visualizer  Graph Explorer </vt:lpstr>
      <vt:lpstr>PowerPoint Presentation</vt:lpstr>
      <vt:lpstr>Microsoft Graph </vt:lpstr>
      <vt:lpstr>Register App from dev.office.com</vt:lpstr>
      <vt:lpstr>Demo Documentation App registration </vt:lpstr>
      <vt:lpstr>PowerPoint Presentation</vt:lpstr>
      <vt:lpstr>Demo SDKs Code samples</vt:lpstr>
      <vt:lpstr>PowerPoint Presentation</vt:lpstr>
      <vt:lpstr>Resources</vt:lpstr>
      <vt:lpstr>Further reading…</vt:lpstr>
      <vt:lpstr>Developer Program</vt:lpstr>
      <vt:lpstr>Engage</vt:lpstr>
      <vt:lpstr>Session Evaluations   Sign in to the Schedule Builder and select ‘My Evaluations’ to complete your Session Evaluations after each session.  http://aka.ms/cloud.saopaulo</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Chandima Ranaweera</cp:lastModifiedBy>
  <cp:revision>500</cp:revision>
  <dcterms:created xsi:type="dcterms:W3CDTF">2013-10-21T21:40:33Z</dcterms:created>
  <dcterms:modified xsi:type="dcterms:W3CDTF">2016-07-07T18:49:56Z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